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4" r:id="rId2"/>
  </p:sldMasterIdLst>
  <p:notesMasterIdLst>
    <p:notesMasterId r:id="rId39"/>
  </p:notesMasterIdLst>
  <p:sldIdLst>
    <p:sldId id="269" r:id="rId3"/>
    <p:sldId id="344" r:id="rId4"/>
    <p:sldId id="345" r:id="rId5"/>
    <p:sldId id="350" r:id="rId6"/>
    <p:sldId id="346" r:id="rId7"/>
    <p:sldId id="351" r:id="rId8"/>
    <p:sldId id="352" r:id="rId9"/>
    <p:sldId id="353" r:id="rId10"/>
    <p:sldId id="349" r:id="rId11"/>
    <p:sldId id="389" r:id="rId12"/>
    <p:sldId id="381" r:id="rId13"/>
    <p:sldId id="356" r:id="rId14"/>
    <p:sldId id="385" r:id="rId15"/>
    <p:sldId id="386" r:id="rId16"/>
    <p:sldId id="387" r:id="rId17"/>
    <p:sldId id="388" r:id="rId18"/>
    <p:sldId id="383" r:id="rId19"/>
    <p:sldId id="358" r:id="rId20"/>
    <p:sldId id="365" r:id="rId21"/>
    <p:sldId id="384" r:id="rId22"/>
    <p:sldId id="357" r:id="rId23"/>
    <p:sldId id="361" r:id="rId24"/>
    <p:sldId id="362" r:id="rId25"/>
    <p:sldId id="363" r:id="rId26"/>
    <p:sldId id="364" r:id="rId27"/>
    <p:sldId id="371" r:id="rId28"/>
    <p:sldId id="366" r:id="rId29"/>
    <p:sldId id="367" r:id="rId30"/>
    <p:sldId id="368" r:id="rId31"/>
    <p:sldId id="370" r:id="rId32"/>
    <p:sldId id="373" r:id="rId33"/>
    <p:sldId id="372" r:id="rId34"/>
    <p:sldId id="378" r:id="rId35"/>
    <p:sldId id="374" r:id="rId36"/>
    <p:sldId id="376" r:id="rId37"/>
    <p:sldId id="258" r:id="rId38"/>
  </p:sldIdLst>
  <p:sldSz cx="9144000" cy="6858000" type="screen4x3"/>
  <p:notesSz cx="6858000" cy="9144000"/>
  <p:defaultTextStyle>
    <a:defPPr>
      <a:defRPr lang="pl-PL"/>
    </a:defPPr>
    <a:lvl1pPr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Świech" initials="AŚ" lastIdx="8" clrIdx="0">
    <p:extLst>
      <p:ext uri="{19B8F6BF-5375-455C-9EA6-DF929625EA0E}">
        <p15:presenceInfo xmlns:p15="http://schemas.microsoft.com/office/powerpoint/2012/main" userId="S-1-5-21-1258824510-3303949563-3469234235-261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6A2"/>
    <a:srgbClr val="336600"/>
    <a:srgbClr val="005023"/>
    <a:srgbClr val="5C5107"/>
    <a:srgbClr val="C2CC00"/>
    <a:srgbClr val="33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C855B-73BB-2704-A825-D12904CCE0CF}" v="18" dt="2024-09-12T12:46:34.955"/>
    <p1510:client id="{BAD84834-A713-2299-395C-1BF8510AB65A}" v="47" dt="2024-09-12T16:27:50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7" autoAdjust="0"/>
    <p:restoredTop sz="85945" autoAdjust="0"/>
  </p:normalViewPr>
  <p:slideViewPr>
    <p:cSldViewPr snapToGrid="0">
      <p:cViewPr varScale="1">
        <p:scale>
          <a:sx n="74" d="100"/>
          <a:sy n="74" d="100"/>
        </p:scale>
        <p:origin x="115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DE2483-68B4-446B-B7E9-160F2DEB44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2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miejsce wprowadzania dokumentu</a:t>
            </a:r>
            <a:r>
              <a:rPr lang="pl-PL" baseline="0" dirty="0" smtClean="0"/>
              <a:t> do rejestru.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E2483-68B4-446B-B7E9-160F2DEB44FD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93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Dane</a:t>
            </a:r>
            <a:r>
              <a:rPr lang="pl-PL" baseline="0" dirty="0" smtClean="0"/>
              <a:t> wprowadzone w RPW przenoszone są do obiegu. Dodatkowo dane kontrahenta mogą być zweryfikowane w bazach GUS i Ministerstwa Finansów.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E2483-68B4-446B-B7E9-160F2DEB44FD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7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4371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3077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50038" y="908050"/>
            <a:ext cx="2036762" cy="51466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908050"/>
            <a:ext cx="5957888" cy="5146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3800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09B31-E4BA-47A6-90BD-67B3EE6A43A1}" type="datetime1">
              <a:rPr lang="pl-PL" smtClean="0"/>
              <a:t>17.09.2024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9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B32ABB-DA6D-4411-8C67-7B4596C1A5FC}" type="datetime1">
              <a:rPr lang="pl-PL" smtClean="0"/>
              <a:t>17.09.2024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37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D7D9504-9C74-48EF-B094-FEC82C6BF95F}" type="datetime1">
              <a:rPr lang="pl-PL" smtClean="0"/>
              <a:t>17.09.2024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58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8E7E9BB-EAD1-4B6E-B9AF-C3AE975BA0C4}" type="datetime1">
              <a:rPr lang="pl-PL" smtClean="0"/>
              <a:t>17.09.2024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788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27B44A-135B-4B29-B759-C57678863767}" type="datetime1">
              <a:rPr lang="pl-PL" smtClean="0"/>
              <a:t>17.09.2024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16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8359EA-ADA5-4DC0-A343-1A2D120AEFE0}" type="datetime1">
              <a:rPr lang="pl-PL" smtClean="0"/>
              <a:t>17.09.2024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40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50DF44-12CA-498B-BAEA-07F82DA5137D}" type="datetime1">
              <a:rPr lang="pl-PL" smtClean="0"/>
              <a:t>17.09.2024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945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07D305-3889-4AF6-B7F9-82443A0780EA}" type="datetime1">
              <a:rPr lang="pl-PL" smtClean="0"/>
              <a:t>17.09.2024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68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5854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419A4C-AD9D-461E-8487-D5EA70CD634E}" type="datetime1">
              <a:rPr lang="pl-PL" smtClean="0"/>
              <a:t>17.09.2024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13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9F4BF9-8FC3-4E81-ACB1-09ABC0D4C10F}" type="datetime1">
              <a:rPr lang="pl-PL" smtClean="0"/>
              <a:t>17.09.2024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21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EEEBA5-4F10-49D6-A860-A4BA9BD6DC50}" type="datetime1">
              <a:rPr lang="pl-PL" smtClean="0"/>
              <a:t>17.09.2024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46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87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85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3990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3646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43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9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201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Trzeci poziom</a:t>
            </a:r>
          </a:p>
          <a:p>
            <a:pPr lvl="2"/>
            <a:r>
              <a:rPr lang="pl-PL" altLang="pl-PL"/>
              <a:t>Czwarty poziom</a:t>
            </a:r>
          </a:p>
          <a:p>
            <a:pPr lvl="3"/>
            <a:r>
              <a:rPr lang="pl-PL" altLang="pl-PL"/>
              <a:t>Piąty poziom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538163" y="6497638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fld id="{DA2D0D5A-3F5E-4E2D-9393-DC38712C975A}" type="slidenum">
              <a:rPr lang="pl-PL" altLang="pl-PL" smtClean="0"/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B585-5737-4C56-B057-0B4707E08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82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4944"/>
            <a:ext cx="9144000" cy="864096"/>
          </a:xfrm>
        </p:spPr>
        <p:txBody>
          <a:bodyPr/>
          <a:lstStyle/>
          <a:p>
            <a:pPr algn="ctr" eaLnBrk="1" hangingPunct="1"/>
            <a:r>
              <a:rPr lang="pl-PL" altLang="pl-PL" dirty="0"/>
              <a:t>Proces obiegu faktur w systemie EZD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013176"/>
            <a:ext cx="7129463" cy="600224"/>
          </a:xfrm>
        </p:spPr>
        <p:txBody>
          <a:bodyPr/>
          <a:lstStyle/>
          <a:p>
            <a:pPr algn="r" eaLnBrk="1" hangingPunct="1"/>
            <a:r>
              <a:rPr lang="pl-PL" altLang="pl-PL"/>
              <a:t>18.09.2024 r.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034" y="3880421"/>
            <a:ext cx="841349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endParaRPr lang="pl-PL" sz="1600" b="0" dirty="0">
              <a:solidFill>
                <a:schemeClr val="tx1"/>
              </a:solidFill>
            </a:endParaRPr>
          </a:p>
          <a:p>
            <a:pPr algn="l"/>
            <a:r>
              <a:rPr lang="pl-PL" sz="1600" b="0" dirty="0">
                <a:solidFill>
                  <a:schemeClr val="tx1"/>
                </a:solidFill>
              </a:rPr>
              <a:t>System umożliwia również skorzystanie z szablonu opisu, wykonanego w innej koszulce</a:t>
            </a:r>
            <a:r>
              <a:rPr lang="pl-PL" sz="1600" b="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pl-PL" sz="1600" b="0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10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" y="634791"/>
            <a:ext cx="8936182" cy="16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4" y="261027"/>
            <a:ext cx="8691094" cy="5204592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5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2" y="123096"/>
            <a:ext cx="6229570" cy="661450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04846" y="5336932"/>
            <a:ext cx="5196254" cy="1248506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Większość pozycji (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oznaczonych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lupką) jest osłownikowana.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Dane słownikowe zaciągane są bezpośrednio z SILP.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555039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11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8" y="121298"/>
            <a:ext cx="5636622" cy="4105617"/>
          </a:xfrm>
          <a:prstGeom prst="rect">
            <a:avLst/>
          </a:prstGeom>
          <a:ln cmpd="dbl">
            <a:solidFill>
              <a:schemeClr val="tx1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5883009"/>
            <a:ext cx="9144000" cy="615999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Wpisując kod czynności system podpowiada pozycję planu.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polu symbol można wpisać dowolną inną wartość np.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mpk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grupę czynności, adres obiektu itp.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41" y="2570820"/>
            <a:ext cx="6407078" cy="3312189"/>
          </a:xfrm>
          <a:prstGeom prst="rect">
            <a:avLst/>
          </a:prstGeom>
          <a:ln cmpd="thickThin">
            <a:solidFill>
              <a:schemeClr val="tx1"/>
            </a:solidFill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0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0567" y="5968096"/>
            <a:ext cx="7063896" cy="373403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Pola wypełniane automatycznie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podstawie wybranej pozycji planu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" y="398279"/>
            <a:ext cx="9014397" cy="5227902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22314" y="6500851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3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35320" y="5943601"/>
            <a:ext cx="8210404" cy="749148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/>
              <a:t>Możliwość wyboru przypisanych do danej pozycji planu czynności lub materiałów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oznaczanych również jako „Grupa Planowa Gospodarki Towarowej”) lub wszystkich tych wymiarów po oznaczeniu pełnego słownika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" y="1276013"/>
            <a:ext cx="5265324" cy="20666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588" y="2966721"/>
            <a:ext cx="6408988" cy="2976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7" y="164870"/>
            <a:ext cx="8561627" cy="899619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86600" y="6510186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01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30200" y="4322176"/>
            <a:ext cx="8524240" cy="1855104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finansowania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jest automatycznie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uzupełniane po wybraniu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czynności lub materiału.</a:t>
            </a:r>
          </a:p>
          <a:p>
            <a:pPr algn="ctr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Wyszukiwanie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odbywa się we wszystkich słownikach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SILP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dotyczy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zarówno pozycji planu, czynności, grupy planowej GT czy zamówień publicznych, symboli i kont księgowych.</a:t>
            </a:r>
          </a:p>
          <a:p>
            <a:pPr algn="ctr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3" y="610137"/>
            <a:ext cx="8851334" cy="2874206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8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1" y="238991"/>
            <a:ext cx="8973849" cy="5937971"/>
          </a:xfrm>
          <a:prstGeom prst="rect">
            <a:avLst/>
          </a:prstGeom>
        </p:spPr>
      </p:pic>
      <p:sp>
        <p:nvSpPr>
          <p:cNvPr id="4" name="Symbol zastępczy tekstu 3"/>
          <p:cNvSpPr txBox="1">
            <a:spLocks/>
          </p:cNvSpPr>
          <p:nvPr/>
        </p:nvSpPr>
        <p:spPr>
          <a:xfrm>
            <a:off x="419100" y="6176962"/>
            <a:ext cx="8305800" cy="512825"/>
          </a:xfrm>
          <a:prstGeom prst="rect">
            <a:avLst/>
          </a:prstGeo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2000" b="0" dirty="0" smtClean="0"/>
              <a:t>Uwzględnia etapy ewidencji, potwierdzenia odbioru czy zwrotu wydatków.</a:t>
            </a:r>
            <a:endParaRPr lang="pl-PL" sz="2000" b="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507224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0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4" y="155330"/>
            <a:ext cx="6029325" cy="6477000"/>
          </a:xfrm>
          <a:prstGeom prst="rect">
            <a:avLst/>
          </a:prstGeom>
        </p:spPr>
      </p:pic>
      <p:sp>
        <p:nvSpPr>
          <p:cNvPr id="6" name="Symbol zastępczy tekstu 3"/>
          <p:cNvSpPr txBox="1">
            <a:spLocks/>
          </p:cNvSpPr>
          <p:nvPr/>
        </p:nvSpPr>
        <p:spPr>
          <a:xfrm>
            <a:off x="4457700" y="4246685"/>
            <a:ext cx="4577443" cy="2269193"/>
          </a:xfrm>
          <a:prstGeom prst="rect">
            <a:avLst/>
          </a:prstGeo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b="0" dirty="0" smtClean="0"/>
              <a:t>Po akceptacji kierownika oraz wydziału zamówień publicznych proces trafia do wydziału księgowości, gdzie przygotowywany jest dekret księgowy.</a:t>
            </a:r>
          </a:p>
          <a:p>
            <a:pPr algn="ctr" fontAlgn="auto">
              <a:spcAft>
                <a:spcPts val="0"/>
              </a:spcAft>
            </a:pPr>
            <a:endParaRPr lang="pl-PL" b="0" dirty="0"/>
          </a:p>
          <a:p>
            <a:pPr algn="ctr" fontAlgn="auto">
              <a:spcAft>
                <a:spcPts val="0"/>
              </a:spcAft>
            </a:pPr>
            <a:r>
              <a:rPr lang="pl-PL" b="0" dirty="0" smtClean="0"/>
              <a:t>Pojawią się automatycznie propozycje kont rozrachunkowych, na bazie NIP kontrahenta </a:t>
            </a:r>
          </a:p>
          <a:p>
            <a:pPr algn="ctr" fontAlgn="auto">
              <a:spcAft>
                <a:spcPts val="0"/>
              </a:spcAft>
            </a:pPr>
            <a:r>
              <a:rPr lang="pl-PL" b="0" dirty="0" smtClean="0"/>
              <a:t>oraz właściwe konto kosztowe/nakładów/ FL dla danej pozycji planu (MPK)</a:t>
            </a:r>
            <a:endParaRPr lang="pl-PL" b="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515878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8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5942" y="5758962"/>
            <a:ext cx="8763419" cy="729762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sz="2000" dirty="0" smtClean="0"/>
              <a:t>Akceptacja dokumentu przez kierownika jednostki wywołuje automatycznie transfer danych do zespołu księgowego do SILP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" y="315965"/>
            <a:ext cx="9061812" cy="5273072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195943" y="4921011"/>
            <a:ext cx="1436914" cy="4440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8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270D0D5B-9952-627A-81BC-27FBC2F4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8"/>
            <a:ext cx="9144000" cy="61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6" y="163019"/>
            <a:ext cx="1387548" cy="317916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313" y="2499360"/>
            <a:ext cx="7157269" cy="2390706"/>
          </a:xfrm>
          <a:prstGeom prst="rect">
            <a:avLst/>
          </a:prstGeom>
        </p:spPr>
      </p:pic>
      <p:sp>
        <p:nvSpPr>
          <p:cNvPr id="4" name="Symbol zastępczy tekstu 3"/>
          <p:cNvSpPr txBox="1">
            <a:spLocks/>
          </p:cNvSpPr>
          <p:nvPr/>
        </p:nvSpPr>
        <p:spPr>
          <a:xfrm>
            <a:off x="195942" y="5758962"/>
            <a:ext cx="8772212" cy="747346"/>
          </a:xfrm>
          <a:prstGeom prst="rect">
            <a:avLst/>
          </a:prstGeo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2000" b="0" dirty="0" smtClean="0"/>
              <a:t>Dla stanowiska głównego księgowego oraz kierownika jednostki dostępna jest możliwość akceptacji pojedynczych dokumentów lub zbiorczo wielu dokumentów.</a:t>
            </a:r>
            <a:endParaRPr lang="pl-PL" sz="2000" b="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506308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0925" y="5910959"/>
            <a:ext cx="8036793" cy="695116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System rejestruje czynności wykonywane w zastępstwie.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Pozwala cofnąć formularz do wybranego pracownika w konkretnym etapie procesu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06" y="126479"/>
            <a:ext cx="7479034" cy="54205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06" y="4505840"/>
            <a:ext cx="7694697" cy="122317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3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3563" y="6391158"/>
            <a:ext cx="7847046" cy="373224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/>
              <a:t>W historii akceptacji widać, kto i kiedy zaakceptował dane czynności w procesie.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02" y="115681"/>
            <a:ext cx="8635967" cy="619776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523948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58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7" y="240790"/>
            <a:ext cx="8734702" cy="6160010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2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350"/>
            <a:ext cx="9144000" cy="536181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65062" y="6130211"/>
            <a:ext cx="5413876" cy="298613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/>
              <a:t>W koszulce widoczny jest obieg dokumentów.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17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36960" y="5971591"/>
            <a:ext cx="6078471" cy="354564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/>
              <a:t>Po wybraniu </a:t>
            </a:r>
            <a:r>
              <a:rPr lang="pl-PL" u="sng" dirty="0" smtClean="0"/>
              <a:t>generuj wydruk</a:t>
            </a:r>
            <a:r>
              <a:rPr lang="pl-PL" dirty="0" smtClean="0"/>
              <a:t> – dekret pojawia się w aktach.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3" y="1199870"/>
            <a:ext cx="8876506" cy="401594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5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3" y="237026"/>
            <a:ext cx="5143501" cy="6620974"/>
          </a:xfrm>
          <a:prstGeom prst="rect">
            <a:avLst/>
          </a:prstGeom>
        </p:spPr>
      </p:pic>
      <p:sp>
        <p:nvSpPr>
          <p:cNvPr id="5" name="Symbol zastępczy tekstu 3"/>
          <p:cNvSpPr txBox="1">
            <a:spLocks/>
          </p:cNvSpPr>
          <p:nvPr/>
        </p:nvSpPr>
        <p:spPr>
          <a:xfrm>
            <a:off x="4912710" y="5265366"/>
            <a:ext cx="4125782" cy="852165"/>
          </a:xfrm>
          <a:prstGeom prst="rect">
            <a:avLst/>
          </a:prstGeo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b="0" smtClean="0"/>
              <a:t>W dokumencie zawarte są wszystkie dane wprowadzone przez uczestników procesu do formularza.</a:t>
            </a:r>
            <a:endParaRPr lang="pl-PL" b="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63" y="0"/>
            <a:ext cx="5984855" cy="53647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61" y="5259630"/>
            <a:ext cx="5553075" cy="1438275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515342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8" y="750277"/>
            <a:ext cx="7964141" cy="5411532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97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322119"/>
            <a:ext cx="8792418" cy="585441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8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698" y="1436452"/>
            <a:ext cx="8227041" cy="56029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Dokumenty księgowe muszą mieć wypełnione metadane: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datę oraz numer dokumentu finansowego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 descr="Obraz zawierający tekst, zrzut ekranu, wyświetlacz, oprogramowanie&#10;&#10;Opis wygenerowany automatycznie">
            <a:extLst>
              <a:ext uri="{FF2B5EF4-FFF2-40B4-BE49-F238E27FC236}">
                <a16:creationId xmlns:a16="http://schemas.microsoft.com/office/drawing/2014/main" id="{56788F8F-B55F-3DB3-D622-950B5040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97" y="2062988"/>
            <a:ext cx="8227042" cy="4711117"/>
          </a:xfrm>
          <a:prstGeom prst="rect">
            <a:avLst/>
          </a:prstGeom>
        </p:spPr>
      </p:pic>
      <p:pic>
        <p:nvPicPr>
          <p:cNvPr id="4" name="Obraz 3" descr="Obraz zawierający tekst, zrzut ekranu, oprogramowanie, Ikona komputerowa&#10;&#10;Opis wygenerowany automatycznie">
            <a:extLst>
              <a:ext uri="{FF2B5EF4-FFF2-40B4-BE49-F238E27FC236}">
                <a16:creationId xmlns:a16="http://schemas.microsoft.com/office/drawing/2014/main" id="{18C06BA1-71D6-0876-7D44-CBBC4D87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98" y="118402"/>
            <a:ext cx="8227042" cy="1152826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86600" y="6523402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77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36958" y="6148873"/>
            <a:ext cx="6078471" cy="335903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/>
              <a:t>W historii procesu widać wykonane czynności.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77" y="98597"/>
            <a:ext cx="8430235" cy="5709083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6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028234" y="3820128"/>
            <a:ext cx="4555929" cy="1843553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W menu bocznym EZD, dla wydziału księgowości, zgodnie z uprawnieniami – przypisanymi rolami pojawiają się skróty do opisywanych faktur, na konkretnych etapach procesu opisu dokumentu finansowego.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49" y="419924"/>
            <a:ext cx="2769098" cy="576236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0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36960" y="5626359"/>
            <a:ext cx="6078471" cy="699796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/>
              <a:t>Administracja polega na przydzieleniu uprawnień do poszczególnych etapów procesu – co powoduje powstanie nowych ról w systemie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przypisania do nich odpowiednich osób.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" y="582527"/>
            <a:ext cx="9034019" cy="4490140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9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36959" y="5028616"/>
            <a:ext cx="6078471" cy="354564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dirty="0" smtClean="0"/>
              <a:t>Generowany jest automatycznie rejestr faktur.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3" y="1066374"/>
            <a:ext cx="8864204" cy="2923401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06984"/>
            <a:ext cx="8894070" cy="4917465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3" y="1859513"/>
            <a:ext cx="8587218" cy="305778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7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16" b="3416"/>
          <a:stretch>
            <a:fillRect/>
          </a:stretch>
        </p:blipFill>
        <p:spPr>
          <a:xfrm>
            <a:off x="182983" y="261258"/>
            <a:ext cx="5613578" cy="504786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3763" y="4655976"/>
            <a:ext cx="3564293" cy="185679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pl-PL" sz="1800" dirty="0" smtClean="0">
              <a:solidFill>
                <a:srgbClr val="336600"/>
              </a:solidFill>
            </a:endParaRPr>
          </a:p>
          <a:p>
            <a:pPr algn="ctr"/>
            <a:r>
              <a:rPr lang="pl-PL" sz="1800" dirty="0" smtClean="0"/>
              <a:t>Przed </a:t>
            </a:r>
            <a:r>
              <a:rPr lang="pl-PL" sz="1800" dirty="0"/>
              <a:t>uruchomieniem procesu, należy się upewnić, że metaadresat – kontrahent w systemie EZD ma uzupełniony nr NIP</a:t>
            </a:r>
          </a:p>
          <a:p>
            <a:pPr algn="ctr"/>
            <a:endParaRPr lang="pl-PL" sz="1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512767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9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oprogramowanie, Ikona komputerowa&#10;&#10;Opis wygenerowany automatycznie">
            <a:extLst>
              <a:ext uri="{FF2B5EF4-FFF2-40B4-BE49-F238E27FC236}">
                <a16:creationId xmlns:a16="http://schemas.microsoft.com/office/drawing/2014/main" id="{F47FCDE8-00B4-E45D-3E05-06E1EC47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2" y="2863117"/>
            <a:ext cx="8472246" cy="3585717"/>
          </a:xfrm>
          <a:prstGeom prst="rect">
            <a:avLst/>
          </a:prstGeom>
        </p:spPr>
      </p:pic>
      <p:sp>
        <p:nvSpPr>
          <p:cNvPr id="6" name="Symbol zastępczy tekstu 3"/>
          <p:cNvSpPr txBox="1">
            <a:spLocks/>
          </p:cNvSpPr>
          <p:nvPr/>
        </p:nvSpPr>
        <p:spPr>
          <a:xfrm>
            <a:off x="1136410" y="662473"/>
            <a:ext cx="6862410" cy="1567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pl-PL" sz="1800" b="0" dirty="0" smtClean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u="sng" dirty="0" smtClean="0"/>
              <a:t>Uruchomienie procesu </a:t>
            </a:r>
            <a:r>
              <a:rPr lang="pl-PL" sz="1800" b="0" dirty="0" smtClean="0"/>
              <a:t>– z menu podręcznego, </a:t>
            </a:r>
            <a:br>
              <a:rPr lang="pl-PL" sz="1800" b="0" dirty="0" smtClean="0"/>
            </a:br>
            <a:r>
              <a:rPr lang="pl-PL" sz="1800" b="0" dirty="0" smtClean="0"/>
              <a:t>dokumentu finansowego zarejestrowanego w RPW, wybieramy </a:t>
            </a:r>
            <a:br>
              <a:rPr lang="pl-PL" sz="1800" b="0" dirty="0" smtClean="0"/>
            </a:br>
            <a:r>
              <a:rPr lang="pl-PL" sz="1800" b="0" dirty="0" smtClean="0"/>
              <a:t>proces </a:t>
            </a:r>
            <a:r>
              <a:rPr lang="pl-PL" sz="1800" b="0" dirty="0" smtClean="0">
                <a:sym typeface="Wingdings" panose="05000000000000000000" pitchFamily="2" charset="2"/>
              </a:rPr>
              <a:t>rejestruj dokument finansowy</a:t>
            </a:r>
            <a:r>
              <a:rPr lang="pl-PL" sz="1800" b="0" dirty="0" smtClean="0"/>
              <a:t> 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pl-PL" sz="1800" b="0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1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Obraz zawierający tekst, zrzut ekranu, oprogramowanie, wyświetlacz&#10;&#10;Opis wygenerowany automatycznie">
            <a:extLst>
              <a:ext uri="{FF2B5EF4-FFF2-40B4-BE49-F238E27FC236}">
                <a16:creationId xmlns:a16="http://schemas.microsoft.com/office/drawing/2014/main" id="{38A7813A-BB90-AB49-B7EC-8405BC916A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478" b="2478"/>
          <a:stretch>
            <a:fillRect/>
          </a:stretch>
        </p:blipFill>
        <p:spPr>
          <a:xfrm>
            <a:off x="317371" y="149808"/>
            <a:ext cx="8358188" cy="652145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57200" y="1726163"/>
            <a:ext cx="1548882" cy="531845"/>
          </a:xfrm>
          <a:prstGeom prst="rect">
            <a:avLst/>
          </a:prstGeom>
          <a:noFill/>
          <a:ln w="285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57200" y="5797422"/>
            <a:ext cx="1763486" cy="531845"/>
          </a:xfrm>
          <a:prstGeom prst="rect">
            <a:avLst/>
          </a:prstGeom>
          <a:noFill/>
          <a:ln w="285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57199" y="3568440"/>
            <a:ext cx="2883159" cy="1227495"/>
          </a:xfrm>
          <a:prstGeom prst="rect">
            <a:avLst/>
          </a:prstGeom>
          <a:noFill/>
          <a:ln w="285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lewo 13"/>
          <p:cNvSpPr/>
          <p:nvPr/>
        </p:nvSpPr>
        <p:spPr>
          <a:xfrm>
            <a:off x="2565918" y="3704253"/>
            <a:ext cx="522515" cy="3452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/>
          <p:cNvSpPr/>
          <p:nvPr/>
        </p:nvSpPr>
        <p:spPr>
          <a:xfrm>
            <a:off x="2080727" y="3657600"/>
            <a:ext cx="447869" cy="447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E12270E4-C38A-0C13-C745-1E4E1DF6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135" y="2970679"/>
            <a:ext cx="4980375" cy="1467148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0659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  <p:bldP spid="15" grpId="0" animBg="1"/>
      <p:bldP spid="1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4" y="272922"/>
            <a:ext cx="8201084" cy="5717422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16424" y="4903237"/>
            <a:ext cx="5809831" cy="1749489"/>
          </a:xfrm>
          <a:solidFill>
            <a:srgbClr val="C6E6A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pl-PL" sz="1800" dirty="0" smtClean="0"/>
          </a:p>
          <a:p>
            <a:pPr algn="ctr"/>
            <a:r>
              <a:rPr lang="pl-PL" sz="1800" dirty="0" smtClean="0"/>
              <a:t>Cały proces zabezpieczony jest, </a:t>
            </a:r>
            <a:br>
              <a:rPr lang="pl-PL" sz="1800" dirty="0" smtClean="0"/>
            </a:br>
            <a:r>
              <a:rPr lang="pl-PL" sz="1800" dirty="0" smtClean="0"/>
              <a:t>przed pomijaniem niezbędnych informacji, </a:t>
            </a:r>
            <a:br>
              <a:rPr lang="pl-PL" sz="1800" dirty="0" smtClean="0"/>
            </a:br>
            <a:r>
              <a:rPr lang="pl-PL" sz="1800" dirty="0" smtClean="0"/>
              <a:t>kontrolą odpowiednich pół – uwidocznione jest to wymienionymi w każdej sekcji błędami.</a:t>
            </a:r>
            <a:endParaRPr lang="pl-PL" sz="1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15899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4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1" y="843752"/>
            <a:ext cx="8616891" cy="4965221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410547" y="1222310"/>
            <a:ext cx="7221894" cy="7557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533286" y="1978758"/>
            <a:ext cx="2243987" cy="568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410547" y="4398497"/>
            <a:ext cx="3452326" cy="568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7940351" y="4673081"/>
            <a:ext cx="401216" cy="587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7539135" y="5331558"/>
            <a:ext cx="1215299" cy="3601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8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10" y="681885"/>
            <a:ext cx="6574316" cy="310323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64910" y="3929085"/>
            <a:ext cx="6572321" cy="2062103"/>
          </a:xfrm>
          <a:prstGeom prst="rect">
            <a:avLst/>
          </a:prstGeom>
          <a:solidFill>
            <a:srgbClr val="C6E6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pl-PL" sz="1600" b="0" dirty="0" smtClean="0">
                <a:solidFill>
                  <a:schemeClr val="tx1"/>
                </a:solidFill>
              </a:rPr>
              <a:t>Na każdym etapie procesu buduje się </a:t>
            </a:r>
            <a:r>
              <a:rPr lang="pl-PL" sz="1600" dirty="0" smtClean="0">
                <a:solidFill>
                  <a:schemeClr val="tx1"/>
                </a:solidFill>
              </a:rPr>
              <a:t>historia</a:t>
            </a:r>
            <a:r>
              <a:rPr lang="pl-PL" sz="1600" b="0" dirty="0" smtClean="0">
                <a:solidFill>
                  <a:schemeClr val="tx1"/>
                </a:solidFill>
              </a:rPr>
              <a:t> akceptacji oraz wykonanych czynności.</a:t>
            </a:r>
          </a:p>
          <a:p>
            <a:pPr algn="l"/>
            <a:endParaRPr lang="pl-PL" sz="1600" b="0" dirty="0" smtClean="0">
              <a:solidFill>
                <a:schemeClr val="tx1"/>
              </a:solidFill>
            </a:endParaRPr>
          </a:p>
          <a:p>
            <a:pPr algn="l"/>
            <a:r>
              <a:rPr lang="pl-PL" sz="1600" b="0" dirty="0" smtClean="0">
                <a:solidFill>
                  <a:schemeClr val="tx1"/>
                </a:solidFill>
              </a:rPr>
              <a:t>W zależności od uprawnień pracownik ma możliwość:</a:t>
            </a:r>
          </a:p>
          <a:p>
            <a:pPr marL="285750" indent="-285750" algn="l">
              <a:buFontTx/>
              <a:buChar char="-"/>
            </a:pPr>
            <a:r>
              <a:rPr lang="pl-PL" sz="1600" b="0" dirty="0">
                <a:solidFill>
                  <a:schemeClr val="tx1"/>
                </a:solidFill>
              </a:rPr>
              <a:t>z</a:t>
            </a:r>
            <a:r>
              <a:rPr lang="pl-PL" sz="1600" b="0" dirty="0" smtClean="0">
                <a:solidFill>
                  <a:schemeClr val="tx1"/>
                </a:solidFill>
              </a:rPr>
              <a:t>apisania formularza;</a:t>
            </a:r>
          </a:p>
          <a:p>
            <a:pPr marL="285750" indent="-285750" algn="l">
              <a:buFontTx/>
              <a:buChar char="-"/>
            </a:pPr>
            <a:r>
              <a:rPr lang="pl-PL" sz="1600" b="0" dirty="0">
                <a:solidFill>
                  <a:schemeClr val="tx1"/>
                </a:solidFill>
              </a:rPr>
              <a:t>w</a:t>
            </a:r>
            <a:r>
              <a:rPr lang="pl-PL" sz="1600" b="0" dirty="0" smtClean="0">
                <a:solidFill>
                  <a:schemeClr val="tx1"/>
                </a:solidFill>
              </a:rPr>
              <a:t>ygenerowania wydruku – dokument pojawia się w aktach;</a:t>
            </a:r>
          </a:p>
          <a:p>
            <a:pPr marL="285750" indent="-285750" algn="l">
              <a:buFontTx/>
              <a:buChar char="-"/>
            </a:pPr>
            <a:r>
              <a:rPr lang="pl-PL" sz="1600" b="0" dirty="0">
                <a:solidFill>
                  <a:schemeClr val="tx1"/>
                </a:solidFill>
              </a:rPr>
              <a:t>u</a:t>
            </a:r>
            <a:r>
              <a:rPr lang="pl-PL" sz="1600" b="0" dirty="0" smtClean="0">
                <a:solidFill>
                  <a:schemeClr val="tx1"/>
                </a:solidFill>
              </a:rPr>
              <a:t>sunięcia procesu;</a:t>
            </a:r>
          </a:p>
          <a:p>
            <a:pPr marL="285750" indent="-285750" algn="l">
              <a:buFontTx/>
              <a:buChar char="-"/>
            </a:pPr>
            <a:r>
              <a:rPr lang="pl-PL" sz="1600" b="0" dirty="0">
                <a:solidFill>
                  <a:schemeClr val="tx1"/>
                </a:solidFill>
              </a:rPr>
              <a:t>z</a:t>
            </a:r>
            <a:r>
              <a:rPr lang="pl-PL" sz="1600" b="0" dirty="0" smtClean="0">
                <a:solidFill>
                  <a:schemeClr val="tx1"/>
                </a:solidFill>
              </a:rPr>
              <a:t>synchronizowania słowników SILP.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C6CB585-5737-4C56-B057-0B4707E086EB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9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543</Words>
  <Application>Microsoft Office PowerPoint</Application>
  <PresentationFormat>Pokaz na ekranie (4:3)</PresentationFormat>
  <Paragraphs>87</Paragraphs>
  <Slides>36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Projekt domyślny</vt:lpstr>
      <vt:lpstr>Projekt niestandardowy</vt:lpstr>
      <vt:lpstr>Proces obiegu faktur w systemie EZD</vt:lpstr>
      <vt:lpstr>Prezentacja programu PowerPoint</vt:lpstr>
      <vt:lpstr>Dokumenty księgowe muszą mieć wypełnione metadane:  datę oraz numer dokumentu finansowego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</vt:lpstr>
    </vt:vector>
  </TitlesOfParts>
  <Company>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pb</dc:creator>
  <cp:lastModifiedBy>Agnieszka Świech</cp:lastModifiedBy>
  <cp:revision>66</cp:revision>
  <dcterms:created xsi:type="dcterms:W3CDTF">2006-03-31T11:40:49Z</dcterms:created>
  <dcterms:modified xsi:type="dcterms:W3CDTF">2024-09-17T22:08:51Z</dcterms:modified>
</cp:coreProperties>
</file>