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7" r:id="rId3"/>
    <p:sldId id="278" r:id="rId4"/>
    <p:sldId id="376" r:id="rId5"/>
    <p:sldId id="368" r:id="rId6"/>
    <p:sldId id="369" r:id="rId7"/>
    <p:sldId id="371" r:id="rId8"/>
    <p:sldId id="373" r:id="rId9"/>
    <p:sldId id="375" r:id="rId10"/>
    <p:sldId id="384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385" r:id="rId21"/>
    <p:sldId id="289" r:id="rId22"/>
    <p:sldId id="290" r:id="rId23"/>
    <p:sldId id="387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386" r:id="rId32"/>
    <p:sldId id="378" r:id="rId33"/>
    <p:sldId id="379" r:id="rId34"/>
    <p:sldId id="380" r:id="rId35"/>
    <p:sldId id="374" r:id="rId36"/>
    <p:sldId id="381" r:id="rId37"/>
    <p:sldId id="382" r:id="rId38"/>
    <p:sldId id="299" r:id="rId39"/>
  </p:sldIdLst>
  <p:sldSz cx="5761038" cy="3240088"/>
  <p:notesSz cx="6858000" cy="9144000"/>
  <p:defaultTextStyle>
    <a:defPPr>
      <a:defRPr lang="pl-PL"/>
    </a:defPPr>
    <a:lvl1pPr marL="0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8036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76072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64108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52144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40180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728216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016252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304288" algn="l" defTabSz="5760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1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24" autoAdjust="0"/>
    <p:restoredTop sz="94660"/>
  </p:normalViewPr>
  <p:slideViewPr>
    <p:cSldViewPr>
      <p:cViewPr varScale="1">
        <p:scale>
          <a:sx n="165" d="100"/>
          <a:sy n="165" d="100"/>
        </p:scale>
        <p:origin x="653" y="101"/>
      </p:cViewPr>
      <p:guideLst>
        <p:guide orient="horz" pos="1021"/>
        <p:guide pos="181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19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3BCCF-363F-465D-81D0-314AF6C237A4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130BA-0A66-4BFB-9958-F61A622C9F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708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EC264-E069-44CD-BCDB-8347ED935855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9D79F-0ECB-480B-9306-A1BC325481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8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0511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atki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F89095-900C-4293-87D4-A99EC7B6CD2C}"/>
              </a:ext>
            </a:extLst>
          </p:cNvPr>
          <p:cNvSpPr txBox="1">
            <a:spLocks/>
          </p:cNvSpPr>
          <p:nvPr userDrawn="1"/>
        </p:nvSpPr>
        <p:spPr>
          <a:xfrm>
            <a:off x="-282154" y="2997729"/>
            <a:ext cx="792287" cy="144016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7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10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18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821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625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428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136BB9F-F41C-4172-B28A-19863538028F}" type="slidenum">
              <a:rPr lang="pl-P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88CA303-2802-4A87-A6BB-A9F004768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231" y="611932"/>
            <a:ext cx="4970462" cy="43204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B07AB1A-DDFE-44A7-83E9-0A454A0BB7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8231" y="1187996"/>
            <a:ext cx="4968551" cy="1152128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•"/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pl-PL" dirty="0"/>
              <a:t>Treść główna, punkt 1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1"/>
            <a:endParaRPr lang="pl-PL" dirty="0"/>
          </a:p>
          <a:p>
            <a:pPr marL="161977" marR="0" lvl="0" indent="-161977" algn="l" defTabSz="4319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Treść główna, punkt 2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1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6CD6866-0B31-41F9-8EE6-EEF22915835B}"/>
              </a:ext>
            </a:extLst>
          </p:cNvPr>
          <p:cNvSpPr txBox="1"/>
          <p:nvPr userDrawn="1"/>
        </p:nvSpPr>
        <p:spPr>
          <a:xfrm>
            <a:off x="4896743" y="3031512"/>
            <a:ext cx="1047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600" dirty="0">
              <a:solidFill>
                <a:schemeClr val="bg1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2B93690-8D83-492B-B3EE-2B63A347A3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20" y="12138"/>
            <a:ext cx="1115415" cy="29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us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422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84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4">
            <a:extLst>
              <a:ext uri="{FF2B5EF4-FFF2-40B4-BE49-F238E27FC236}">
                <a16:creationId xmlns:a16="http://schemas.microsoft.com/office/drawing/2014/main" id="{20177F76-2DB7-446B-9FAA-63F18BA59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1850" y="2844180"/>
            <a:ext cx="288231" cy="144016"/>
          </a:xfrm>
          <a:prstGeom prst="rect">
            <a:avLst/>
          </a:prstGeom>
        </p:spPr>
        <p:txBody>
          <a:bodyPr/>
          <a:lstStyle/>
          <a:p>
            <a:pPr algn="ctr"/>
            <a:fld id="{2136BB9F-F41C-4172-B28A-19863538028F}" type="slidenum">
              <a:rPr lang="pl-PL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8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</p:sldLayoutIdLst>
  <p:txStyles>
    <p:titleStyle>
      <a:lvl1pPr algn="ctr" defTabSz="576072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5760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59" indent="-180023" algn="l" defTabSz="576072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126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162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584198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872234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448306" indent="-144018" algn="l" defTabSz="576072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72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4108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180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8216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4288" algn="l" defTabSz="576072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771362" y="1488445"/>
            <a:ext cx="2167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AA9BA2A-6C36-4C13-AD84-5170EF341C3F}"/>
              </a:ext>
            </a:extLst>
          </p:cNvPr>
          <p:cNvSpPr txBox="1"/>
          <p:nvPr/>
        </p:nvSpPr>
        <p:spPr>
          <a:xfrm>
            <a:off x="2771361" y="467916"/>
            <a:ext cx="2957144" cy="1830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Zakład Informatyki Lasów Państwowych</a:t>
            </a: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 w Lasach Państwowych </a:t>
            </a: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 kongres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Informatyka dla ludzi lasu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40" b="0" i="0" u="none" strike="noStrike" kern="1200" cap="none" spc="0" normalizeH="0" baseline="0" noProof="0" dirty="0">
                <a:ln>
                  <a:noFill/>
                </a:ln>
                <a:solidFill>
                  <a:srgbClr val="006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Rogów, 10.09.2026 r.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9BC0380-AAFF-446F-97C0-9D06C0E32158}"/>
              </a:ext>
            </a:extLst>
          </p:cNvPr>
          <p:cNvSpPr txBox="1"/>
          <p:nvPr/>
        </p:nvSpPr>
        <p:spPr>
          <a:xfrm>
            <a:off x="4680719" y="2941946"/>
            <a:ext cx="1047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www.lasy.gov.pl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8E2B8DAB-63C9-438E-90C8-F1C8740D278A}"/>
              </a:ext>
            </a:extLst>
          </p:cNvPr>
          <p:cNvCxnSpPr>
            <a:cxnSpLocks/>
          </p:cNvCxnSpPr>
          <p:nvPr/>
        </p:nvCxnSpPr>
        <p:spPr>
          <a:xfrm flipV="1">
            <a:off x="2719633" y="467916"/>
            <a:ext cx="0" cy="504056"/>
          </a:xfrm>
          <a:prstGeom prst="line">
            <a:avLst/>
          </a:prstGeom>
          <a:ln w="127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78B10CA2-1493-4F99-9C05-EAD37FFF1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9" y="378653"/>
            <a:ext cx="2356004" cy="68258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4D77F8AB-5A80-A3C9-D03B-5C918CB69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142" y="30025"/>
            <a:ext cx="4838271" cy="177009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6528112-6D17-0820-9B43-9E323BB27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1809" y="1483624"/>
            <a:ext cx="3440570" cy="12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792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F6CB5-8C1A-4186-A4D0-0C6F74B0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3312368" cy="432048"/>
          </a:xfrm>
        </p:spPr>
        <p:txBody>
          <a:bodyPr/>
          <a:lstStyle/>
          <a:p>
            <a:pPr algn="just"/>
            <a:r>
              <a:rPr lang="pl-PL" sz="1600" dirty="0">
                <a:ea typeface="Times New Roman" panose="02020603050405020304" pitchFamily="18" charset="0"/>
              </a:rPr>
              <a:t>O</a:t>
            </a:r>
            <a:r>
              <a:rPr lang="pl-PL" sz="1600" dirty="0">
                <a:effectLst/>
                <a:ea typeface="Times New Roman" panose="02020603050405020304" pitchFamily="18" charset="0"/>
              </a:rPr>
              <a:t>d teorii do praktyki z aplikacją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DD75F89-5B15-2FD9-BB40-5960CF40CC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223" y="755948"/>
            <a:ext cx="4968551" cy="198098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pl-PL" dirty="0">
                <a:solidFill>
                  <a:prstClr val="black"/>
                </a:solidFill>
                <a:latin typeface="Neue Haas Grotesk Text Pro"/>
                <a:cs typeface="+mn-cs"/>
              </a:rPr>
              <a:t>Wprowadzenie do </a:t>
            </a:r>
            <a:r>
              <a:rPr lang="pl-PL" dirty="0" err="1">
                <a:solidFill>
                  <a:prstClr val="black"/>
                </a:solidFill>
                <a:latin typeface="Neue Haas Grotesk Text Pro"/>
                <a:cs typeface="+mn-cs"/>
              </a:rPr>
              <a:t>LasBot</a:t>
            </a:r>
            <a:endParaRPr kumimoji="0" lang="pl-PL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Nasze dzisiejsze wystąpienie podzieliliśmy na 4 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kluczowe punkty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: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Bezpieczeństwo i ramy prawne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Architektura i serce systemu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Praktyka ponad teorię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b="1" dirty="0">
                <a:solidFill>
                  <a:prstClr val="black"/>
                </a:solidFill>
                <a:latin typeface="Neue Haas Grotesk Text Pro"/>
                <a:cs typeface="+mn-cs"/>
              </a:rPr>
              <a:t>Plany</a:t>
            </a:r>
          </a:p>
          <a:p>
            <a:pPr marL="288036" lvl="1" indent="0" defTabSz="914400">
              <a:lnSpc>
                <a:spcPct val="120000"/>
              </a:lnSpc>
              <a:spcBef>
                <a:spcPts val="1000"/>
              </a:spcBef>
              <a:buNone/>
              <a:defRPr/>
            </a:pPr>
            <a:r>
              <a:rPr lang="pl-PL" b="1" dirty="0">
                <a:solidFill>
                  <a:prstClr val="black"/>
                </a:solidFill>
                <a:latin typeface="Neue Haas Grotesk Text Pro"/>
                <a:cs typeface="+mn-cs"/>
              </a:rPr>
              <a:t>Konkurs dla wytrwałych</a:t>
            </a:r>
            <a:endParaRPr kumimoji="0" lang="pl-P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endParaRPr lang="pl-PL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A81299C8-12C1-1B93-394A-AB4D73345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2567" y="197856"/>
            <a:ext cx="1869972" cy="68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3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771379" y="1488465"/>
            <a:ext cx="2167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76044"/>
            <a:r>
              <a:rPr lang="pl-PL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AA9BA2A-6C36-4C13-AD84-5170EF341C3F}"/>
              </a:ext>
            </a:extLst>
          </p:cNvPr>
          <p:cNvSpPr txBox="1"/>
          <p:nvPr/>
        </p:nvSpPr>
        <p:spPr>
          <a:xfrm>
            <a:off x="2786917" y="440653"/>
            <a:ext cx="2903118" cy="2304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44">
              <a:lnSpc>
                <a:spcPct val="108000"/>
              </a:lnSpc>
            </a:pPr>
            <a:r>
              <a:rPr lang="pl-PL" altLang="pl-PL" sz="1229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Zakład Informatyki Lasów Państwowych</a:t>
            </a:r>
          </a:p>
          <a:p>
            <a:pPr defTabSz="576044">
              <a:lnSpc>
                <a:spcPct val="108000"/>
              </a:lnSpc>
            </a:pPr>
            <a:endParaRPr lang="pl-PL" altLang="pl-PL" sz="1399" dirty="0">
              <a:solidFill>
                <a:srgbClr val="015F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6044">
              <a:lnSpc>
                <a:spcPct val="108000"/>
              </a:lnSpc>
            </a:pPr>
            <a:r>
              <a:rPr lang="pl-PL" altLang="pl-PL" sz="1040" b="1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Wdrożenie AI </a:t>
            </a:r>
            <a:r>
              <a:rPr lang="pl-PL" altLang="pl-PL" sz="1040" b="1" dirty="0" err="1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</a:t>
            </a:r>
            <a:r>
              <a:rPr lang="pl-PL" altLang="pl-PL" sz="1040" b="1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RODO w Praktyce ZILP</a:t>
            </a:r>
          </a:p>
          <a:p>
            <a:pPr defTabSz="576044">
              <a:lnSpc>
                <a:spcPct val="108000"/>
              </a:lnSpc>
            </a:pPr>
            <a:endParaRPr lang="pl-PL" altLang="pl-PL" sz="898" dirty="0">
              <a:solidFill>
                <a:srgbClr val="015F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6044">
              <a:lnSpc>
                <a:spcPct val="108000"/>
              </a:lnSpc>
            </a:pPr>
            <a:r>
              <a:rPr lang="pl-PL" altLang="pl-PL" sz="898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Bezpieczne ramy prawno-organizacyjne wykorzystania i budowy systemów Sztucznej Inteligencji</a:t>
            </a:r>
          </a:p>
          <a:p>
            <a:pPr defTabSz="576044">
              <a:lnSpc>
                <a:spcPct val="108000"/>
              </a:lnSpc>
            </a:pPr>
            <a:endParaRPr lang="pl-PL" altLang="pl-PL" sz="1400" dirty="0">
              <a:solidFill>
                <a:srgbClr val="015F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576044">
              <a:lnSpc>
                <a:spcPct val="108000"/>
              </a:lnSpc>
            </a:pPr>
            <a:r>
              <a:rPr lang="pl-PL" altLang="pl-PL" sz="1229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kongres</a:t>
            </a:r>
          </a:p>
          <a:p>
            <a:pPr defTabSz="576044">
              <a:lnSpc>
                <a:spcPct val="108000"/>
              </a:lnSpc>
            </a:pPr>
            <a:r>
              <a:rPr lang="pl-PL" altLang="pl-PL" sz="1229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Informatyka dla ludzi lasu</a:t>
            </a:r>
          </a:p>
          <a:p>
            <a:pPr defTabSz="576044">
              <a:lnSpc>
                <a:spcPct val="108000"/>
              </a:lnSpc>
            </a:pPr>
            <a:r>
              <a:rPr lang="pl-PL" sz="1040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Rogów, 10.09.2026 r.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9BC0380-AAFF-446F-97C0-9D06C0E32158}"/>
              </a:ext>
            </a:extLst>
          </p:cNvPr>
          <p:cNvSpPr txBox="1"/>
          <p:nvPr/>
        </p:nvSpPr>
        <p:spPr>
          <a:xfrm>
            <a:off x="4680444" y="2941744"/>
            <a:ext cx="10476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44"/>
            <a:r>
              <a:rPr lang="pl-PL" sz="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8B10CA2-1493-4F99-9C05-EAD37FFF13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0" y="378843"/>
            <a:ext cx="2549529" cy="744793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4D77F8AB-5A80-A3C9-D03B-5C918CB69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4779" y="30269"/>
            <a:ext cx="4837530" cy="1769828"/>
          </a:xfrm>
          <a:prstGeom prst="rect">
            <a:avLst/>
          </a:prstGeom>
        </p:spPr>
      </p:pic>
      <p:sp>
        <p:nvSpPr>
          <p:cNvPr id="15" name="krecha tytulowa"/>
          <p:cNvSpPr/>
          <p:nvPr/>
        </p:nvSpPr>
        <p:spPr>
          <a:xfrm>
            <a:off x="2717794" y="466573"/>
            <a:ext cx="23761" cy="397451"/>
          </a:xfrm>
          <a:prstGeom prst="rect">
            <a:avLst/>
          </a:prstGeom>
          <a:solidFill>
            <a:srgbClr val="015F51"/>
          </a:solidFill>
          <a:ln>
            <a:noFill/>
          </a:ln>
          <a:effectLst/>
        </p:spPr>
        <p:txBody>
          <a:bodyPr rtlCol="0" anchor="ctr"/>
          <a:lstStyle/>
          <a:p>
            <a:pPr algn="ctr" defTabSz="432054"/>
            <a:endParaRPr sz="851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E24EF0C-CA10-1FE6-4CED-18A7AF0D20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73" y="1223845"/>
            <a:ext cx="1871382" cy="135503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34361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1FA3-9910-2C10-AE85-74A575A6E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57551E66-7AC9-8E15-B74A-51FC07D73A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244" y="237456"/>
            <a:ext cx="1253170" cy="256358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111713D-1F42-AF4C-C5CB-7E4877188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176464" cy="432048"/>
          </a:xfrm>
        </p:spPr>
        <p:txBody>
          <a:bodyPr/>
          <a:lstStyle/>
          <a:p>
            <a:pPr algn="just"/>
            <a:r>
              <a:rPr lang="pl-PL" sz="1600" dirty="0">
                <a:effectLst/>
                <a:ea typeface="Times New Roman" panose="02020603050405020304" pitchFamily="18" charset="0"/>
              </a:rPr>
              <a:t>Korzystanie z Systemów Sztucznej Inteligencji w Codziennej Pracy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CD8EC11-762B-48F0-A3A6-0519A95455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223" y="899964"/>
            <a:ext cx="4392488" cy="2117022"/>
          </a:xfrm>
        </p:spPr>
        <p:txBody>
          <a:bodyPr/>
          <a:lstStyle/>
          <a:p>
            <a:pPr marL="0" indent="0" algn="just">
              <a:buNone/>
            </a:pPr>
            <a:r>
              <a:rPr lang="pl-PL" b="1" dirty="0">
                <a:effectLst/>
                <a:ea typeface="Times New Roman" panose="02020603050405020304" pitchFamily="18" charset="0"/>
              </a:rPr>
              <a:t>AI </a:t>
            </a:r>
            <a:r>
              <a:rPr lang="pl-PL" b="1" dirty="0" err="1">
                <a:effectLst/>
                <a:ea typeface="Times New Roman" panose="02020603050405020304" pitchFamily="18" charset="0"/>
              </a:rPr>
              <a:t>Act</a:t>
            </a:r>
            <a:r>
              <a:rPr lang="pl-PL" b="1" dirty="0">
                <a:effectLst/>
                <a:ea typeface="Times New Roman" panose="02020603050405020304" pitchFamily="18" charset="0"/>
              </a:rPr>
              <a:t> (Art.4): </a:t>
            </a:r>
            <a:r>
              <a:rPr lang="pl-PL" dirty="0">
                <a:effectLst/>
                <a:ea typeface="Times New Roman" panose="02020603050405020304" pitchFamily="18" charset="0"/>
              </a:rPr>
              <a:t>Dostawcy i podmioty stosujące systemy AI podejmują środki w celu zapewnienia, w możliwie największym stopniu, odpowiedniego poziomu kompetencji w zakresie AI wśród swojego personelu i innych osób zajmujących się działaniem i wykorzystaniem systemów AI w ich imieniu, z uwzględnieniem ich wiedzy technicznej, doświadczenia, wykształcenia i wyszkolenia oraz kontekstu, w którym systemy AI mają być wykorzystywane, a także biorąc pod uwagę osoby lub grupy osób, wobec których systemy AI mają być wykorzystywane.</a:t>
            </a:r>
            <a:endParaRPr lang="pl-PL" dirty="0"/>
          </a:p>
          <a:p>
            <a:pPr marL="0" indent="0" algn="just">
              <a:spcBef>
                <a:spcPts val="600"/>
              </a:spcBef>
              <a:buNone/>
            </a:pPr>
            <a:r>
              <a:rPr lang="pl-PL" dirty="0"/>
              <a:t>AI </a:t>
            </a:r>
            <a:r>
              <a:rPr lang="pl-PL" dirty="0" err="1"/>
              <a:t>Act</a:t>
            </a:r>
            <a:r>
              <a:rPr lang="pl-PL" dirty="0"/>
              <a:t> dzieli systemy sztucznej inteligencji na </a:t>
            </a:r>
            <a:r>
              <a:rPr lang="pl-PL" b="1" dirty="0"/>
              <a:t>cztery główne poziomy ryzyka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068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57AC387-A557-4EB8-B93A-C7F7487D8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595"/>
            <a:ext cx="2424738" cy="226811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83350A9-06E3-4939-A48A-D2BB0F48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294027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Times New Roman" panose="02020603050405020304" pitchFamily="18" charset="0"/>
              </a:rPr>
              <a:t>Regulamin i podział na grupy systemów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59CE1A-C58E-485A-BE22-722ED823B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88431" y="726075"/>
            <a:ext cx="3456384" cy="1152128"/>
          </a:xfrm>
        </p:spPr>
        <p:txBody>
          <a:bodyPr/>
          <a:lstStyle/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Cel:</a:t>
            </a:r>
            <a:r>
              <a:rPr lang="pl-PL" dirty="0">
                <a:effectLst/>
                <a:ea typeface="Times New Roman" panose="02020603050405020304" pitchFamily="18" charset="0"/>
              </a:rPr>
              <a:t> Bezpieczeństwo danych naszej organizacji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Grupy Systemów AI: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b="1" dirty="0">
                <a:effectLst/>
                <a:ea typeface="Times New Roman" panose="02020603050405020304" pitchFamily="18" charset="0"/>
              </a:rPr>
              <a:t>Publiczne i Ogólnodostępne:</a:t>
            </a:r>
            <a:r>
              <a:rPr lang="pl-PL" sz="1100" dirty="0">
                <a:effectLst/>
                <a:ea typeface="Times New Roman" panose="02020603050405020304" pitchFamily="18" charset="0"/>
              </a:rPr>
              <a:t> Narzędzia powszechnie dostępne w sieci (np. darmowe, publiczne modele językowe).</a:t>
            </a:r>
          </a:p>
          <a:p>
            <a:pPr marL="432000" lvl="1" indent="-285750" algn="just">
              <a:spcAft>
                <a:spcPts val="2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b="1" dirty="0">
                <a:effectLst/>
                <a:ea typeface="Times New Roman" panose="02020603050405020304" pitchFamily="18" charset="0"/>
              </a:rPr>
              <a:t>Dostawcy Zewnętrzni:</a:t>
            </a:r>
            <a:r>
              <a:rPr lang="pl-PL" sz="1100" dirty="0">
                <a:effectLst/>
                <a:ea typeface="Times New Roman" panose="02020603050405020304" pitchFamily="18" charset="0"/>
              </a:rPr>
              <a:t> Komercyjne usługi AI świadczone na podstawie umów.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b="1" dirty="0">
                <a:effectLst/>
                <a:ea typeface="Times New Roman" panose="02020603050405020304" pitchFamily="18" charset="0"/>
              </a:rPr>
              <a:t>Wewnętrzna Infrastruktura:</a:t>
            </a:r>
            <a:r>
              <a:rPr lang="pl-PL" sz="1100" dirty="0">
                <a:effectLst/>
                <a:ea typeface="Times New Roman" panose="02020603050405020304" pitchFamily="18" charset="0"/>
              </a:rPr>
              <a:t> Systemy w infrastrukturze PGL LP w tym aplikacje wdrażane lokalnie na stacjach roboczych.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52629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F28F83D-2CAC-4396-B56D-C96B8B1668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234" y="683940"/>
            <a:ext cx="1707216" cy="203890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83350A9-06E3-4939-A48A-D2BB0F48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Times New Roman" panose="02020603050405020304" pitchFamily="18" charset="0"/>
              </a:rPr>
              <a:t>Rejestr Systemów AI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59CE1A-C58E-485A-BE22-722ED823B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5075" y="695851"/>
            <a:ext cx="4188807" cy="1152128"/>
          </a:xfrm>
        </p:spPr>
        <p:txBody>
          <a:bodyPr/>
          <a:lstStyle/>
          <a:p>
            <a:pPr marL="0" lvl="0" indent="0" algn="just">
              <a:spcBef>
                <a:spcPts val="264"/>
              </a:spcBef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Rejestr systemów AI </a:t>
            </a:r>
            <a:r>
              <a:rPr lang="pl-PL" dirty="0">
                <a:effectLst/>
                <a:ea typeface="Times New Roman" panose="02020603050405020304" pitchFamily="18" charset="0"/>
              </a:rPr>
              <a:t>stanowi centralną ewidencję służącą do identyfikacji, monitorowania oraz zarządzania ryzykiem i zgodnością z przepisami prawa systemów sztucznej inteligencji wykorzystywanych lub budowanych w Zakładzie oraz systemów AI, którymi Zakład administruje.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0" lvl="0" indent="0" algn="just">
              <a:spcBef>
                <a:spcPts val="264"/>
              </a:spcBef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Dane w rejestrze: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Bef>
                <a:spcPts val="264"/>
              </a:spcBef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Inwentaryzacja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Bef>
                <a:spcPts val="264"/>
              </a:spcBef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Właściciel Biznesowy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Bef>
                <a:spcPts val="264"/>
              </a:spcBef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Analiza ryzyka i jego minimalizacja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Bef>
                <a:spcPts val="264"/>
              </a:spcBef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Weryfikacja</a:t>
            </a:r>
            <a:endParaRPr lang="pl-PL" sz="11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54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1235CE0-4EBC-4F2B-952A-B775A0E4D7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924"/>
            <a:ext cx="2556148" cy="255614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83350A9-06E3-4939-A48A-D2BB0F48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297123"/>
            <a:ext cx="4970462" cy="432048"/>
          </a:xfrm>
        </p:spPr>
        <p:txBody>
          <a:bodyPr/>
          <a:lstStyle/>
          <a:p>
            <a:pPr algn="just"/>
            <a:r>
              <a:rPr lang="pl-PL" sz="1600" dirty="0">
                <a:effectLst/>
                <a:ea typeface="Times New Roman" panose="02020603050405020304" pitchFamily="18" charset="0"/>
              </a:rPr>
              <a:t>Projektowanie i Budowa Systemów AI w ZILP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59CE1A-C58E-485A-BE22-722ED823B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5842" y="729171"/>
            <a:ext cx="3547095" cy="1152128"/>
          </a:xfrm>
        </p:spPr>
        <p:txBody>
          <a:bodyPr/>
          <a:lstStyle/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Regulamin definiuje m.in.: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Zasady dotyczące każdego etapu powstawania systemu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Wymogi dotyczące danych do trenowania i testowania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Konieczność zapewnienia nadzoru człowieka nad działaniem systemu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Kroki, jakie należy przejść przed przystąpieniem do budowy systemu, a także przed przejściem do użycia operacyjnego</a:t>
            </a:r>
            <a:endParaRPr lang="pl-PL" sz="11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1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59C3AD84-2689-40D4-85D6-0E5A24DED9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17" y="265409"/>
            <a:ext cx="2628156" cy="26281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83350A9-06E3-4939-A48A-D2BB0F48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03460"/>
            <a:ext cx="4970462" cy="432048"/>
          </a:xfrm>
        </p:spPr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pl-PL" sz="1600" dirty="0">
                <a:effectLst/>
                <a:ea typeface="Times New Roman" panose="02020603050405020304" pitchFamily="18" charset="0"/>
              </a:rPr>
              <a:t>Wieloetapowa Analiza Techniczna</a:t>
            </a:r>
            <a:endParaRPr lang="pl-PL" sz="1600" dirty="0">
              <a:effectLst/>
              <a:ea typeface="Calibri" panose="020F0502020204030204" pitchFamily="34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59CE1A-C58E-485A-BE22-722ED823B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9296" y="683940"/>
            <a:ext cx="3369296" cy="1152128"/>
          </a:xfrm>
        </p:spPr>
        <p:txBody>
          <a:bodyPr/>
          <a:lstStyle/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Analiza dodatkowo obejmuje także: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b="1" dirty="0">
                <a:effectLst/>
                <a:ea typeface="Times New Roman" panose="02020603050405020304" pitchFamily="18" charset="0"/>
              </a:rPr>
              <a:t>Pochodzenie i Jakość Danych:</a:t>
            </a:r>
            <a:r>
              <a:rPr lang="pl-PL" sz="1100" dirty="0">
                <a:effectLst/>
                <a:ea typeface="Times New Roman" panose="02020603050405020304" pitchFamily="18" charset="0"/>
              </a:rPr>
              <a:t> Weryfikacja źródeł danych oraz wdrażanie mechanizmów przeciwdziałających zatruciu danych (</a:t>
            </a:r>
            <a:r>
              <a:rPr lang="pl-PL" sz="1100" i="1" dirty="0">
                <a:effectLst/>
                <a:ea typeface="Times New Roman" panose="02020603050405020304" pitchFamily="18" charset="0"/>
              </a:rPr>
              <a:t>data </a:t>
            </a:r>
            <a:r>
              <a:rPr lang="pl-PL" sz="1100" i="1" dirty="0" err="1">
                <a:effectLst/>
                <a:ea typeface="Times New Roman" panose="02020603050405020304" pitchFamily="18" charset="0"/>
              </a:rPr>
              <a:t>poisoning</a:t>
            </a:r>
            <a:r>
              <a:rPr lang="pl-PL" sz="1100" dirty="0">
                <a:effectLst/>
                <a:ea typeface="Times New Roman" panose="02020603050405020304" pitchFamily="18" charset="0"/>
              </a:rPr>
              <a:t>).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b="1" dirty="0">
                <a:effectLst/>
                <a:ea typeface="Times New Roman" panose="02020603050405020304" pitchFamily="18" charset="0"/>
              </a:rPr>
              <a:t>Bezpieczeństwo – </a:t>
            </a:r>
            <a:r>
              <a:rPr lang="pl-PL" sz="1100" dirty="0">
                <a:effectLst/>
                <a:ea typeface="Times New Roman" panose="02020603050405020304" pitchFamily="18" charset="0"/>
              </a:rPr>
              <a:t>danych, użytkowników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b="1" dirty="0">
                <a:effectLst/>
                <a:ea typeface="Times New Roman" panose="02020603050405020304" pitchFamily="18" charset="0"/>
              </a:rPr>
              <a:t>Architekturę systemu i wydajność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0" lv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Times New Roman" panose="02020603050405020304" pitchFamily="18" charset="0"/>
              </a:rPr>
              <a:t>Ciągła Ewaluacja: </a:t>
            </a:r>
            <a:r>
              <a:rPr lang="pl-PL" dirty="0">
                <a:effectLst/>
                <a:ea typeface="Times New Roman" panose="02020603050405020304" pitchFamily="18" charset="0"/>
              </a:rPr>
              <a:t>Analiza ryzyka ponawiana wielokrotnie w trakcie całego cyklu życia oprogramowania.</a:t>
            </a:r>
            <a:endParaRPr lang="pl-PL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781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9B3EBDB-BCEC-41BF-A93E-2F2F960CE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494"/>
            <a:ext cx="1878478" cy="260288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83350A9-06E3-4939-A48A-D2BB0F482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pl-PL" sz="1600" dirty="0">
                <a:effectLst/>
                <a:ea typeface="Times New Roman" panose="02020603050405020304" pitchFamily="18" charset="0"/>
              </a:rPr>
              <a:t>Podsumowanie i Odpowiedzialny Rozwój</a:t>
            </a:r>
            <a:endParaRPr lang="pl-PL" sz="1600" dirty="0">
              <a:effectLst/>
              <a:ea typeface="Calibri" panose="020F0502020204030204" pitchFamily="34" charset="0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59CE1A-C58E-485A-BE22-722ED823B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12367" y="703261"/>
            <a:ext cx="3748237" cy="1152128"/>
          </a:xfrm>
        </p:spPr>
        <p:txBody>
          <a:bodyPr/>
          <a:lstStyle/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b="1" dirty="0">
                <a:effectLst/>
                <a:ea typeface="Times New Roman" panose="02020603050405020304" pitchFamily="18" charset="0"/>
              </a:rPr>
              <a:t>Stworzona struktura daje kontrolę nad technologią: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Regulamin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Rejestr Systemów AI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Rola Właścicieli Biznesowych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432000" lvl="1" indent="-285750" algn="just">
              <a:spcAft>
                <a:spcPts val="2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1100" dirty="0">
                <a:effectLst/>
                <a:ea typeface="Times New Roman" panose="02020603050405020304" pitchFamily="18" charset="0"/>
              </a:rPr>
              <a:t>Cykliczne analizy ryzyka</a:t>
            </a:r>
            <a:endParaRPr lang="pl-PL" sz="1100" dirty="0">
              <a:effectLst/>
              <a:ea typeface="Calibri" panose="020F0502020204030204" pitchFamily="34" charset="0"/>
            </a:endParaRPr>
          </a:p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endParaRPr lang="pl-PL" dirty="0">
              <a:effectLst/>
              <a:ea typeface="Times New Roman" panose="02020603050405020304" pitchFamily="18" charset="0"/>
            </a:endParaRPr>
          </a:p>
          <a:p>
            <a:pPr marL="0" lvl="0" indent="0" algn="just">
              <a:spcAft>
                <a:spcPts val="200"/>
              </a:spcAft>
              <a:buSzPts val="1000"/>
              <a:buNone/>
              <a:tabLst>
                <a:tab pos="457200" algn="l"/>
              </a:tabLst>
            </a:pPr>
            <a:r>
              <a:rPr lang="pl-PL" dirty="0">
                <a:effectLst/>
                <a:ea typeface="Times New Roman" panose="02020603050405020304" pitchFamily="18" charset="0"/>
              </a:rPr>
              <a:t>Korzystamy, budujemy bezpiecznie, odpowiedzialnie, zgodnie z obowiązującym prawem.</a:t>
            </a:r>
            <a:endParaRPr lang="pl-PL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579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E4E45C-72FD-E387-3CBD-6A3A839BF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077CEB02-B629-8BE1-7436-16E0AB835DFD}"/>
              </a:ext>
            </a:extLst>
          </p:cNvPr>
          <p:cNvSpPr/>
          <p:nvPr/>
        </p:nvSpPr>
        <p:spPr>
          <a:xfrm>
            <a:off x="2771362" y="1488445"/>
            <a:ext cx="2167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39A2596-9EF8-665E-910C-AC8A8BFD985B}"/>
              </a:ext>
            </a:extLst>
          </p:cNvPr>
          <p:cNvSpPr txBox="1"/>
          <p:nvPr/>
        </p:nvSpPr>
        <p:spPr>
          <a:xfrm>
            <a:off x="2771361" y="467916"/>
            <a:ext cx="2957144" cy="2074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Zakład Informatyki Lasów Państwowych</a:t>
            </a: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40" b="1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Asystent wiedzy pracowników 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40" b="1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Lasów Państwowych</a:t>
            </a:r>
          </a:p>
          <a:p>
            <a:pPr marL="146898" marR="0" lvl="0" indent="-146898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altLang="pl-PL" sz="898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nasze dokumenty ze źródłem informacji</a:t>
            </a:r>
          </a:p>
          <a:p>
            <a:pPr marL="146898" marR="0" lvl="0" indent="-146898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altLang="pl-PL" sz="898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 naszym sprzęcie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 kongres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Informatyka dla ludzi lasu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40" b="0" i="0" u="none" strike="noStrike" kern="1200" cap="none" spc="0" normalizeH="0" baseline="0" noProof="0" dirty="0">
                <a:ln>
                  <a:noFill/>
                </a:ln>
                <a:solidFill>
                  <a:srgbClr val="006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Rogów, 10.09.2026 r.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62CB4A-FBBD-70A8-A73C-C2FFF5D1A537}"/>
              </a:ext>
            </a:extLst>
          </p:cNvPr>
          <p:cNvSpPr txBox="1"/>
          <p:nvPr/>
        </p:nvSpPr>
        <p:spPr>
          <a:xfrm>
            <a:off x="4680719" y="2941946"/>
            <a:ext cx="1047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www.lasy.gov.pl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9C0421D-4DF8-8F13-C12C-7862B14DD641}"/>
              </a:ext>
            </a:extLst>
          </p:cNvPr>
          <p:cNvCxnSpPr>
            <a:cxnSpLocks/>
          </p:cNvCxnSpPr>
          <p:nvPr/>
        </p:nvCxnSpPr>
        <p:spPr>
          <a:xfrm flipV="1">
            <a:off x="2719633" y="467916"/>
            <a:ext cx="0" cy="504056"/>
          </a:xfrm>
          <a:prstGeom prst="line">
            <a:avLst/>
          </a:prstGeom>
          <a:ln w="127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C7A023A7-35C2-D8A0-8EE9-A5419910A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9" y="378653"/>
            <a:ext cx="2356004" cy="68258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FDF441B7-13AB-674F-B2DA-2DBD31CF5C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5142" y="30025"/>
            <a:ext cx="4838271" cy="177009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A13451B-F259-CE0F-F049-B907309E0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1809" y="1483624"/>
            <a:ext cx="3440570" cy="12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86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Jak działa LasBot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To nie jest chatbot z internetu. To nasza wiedza, z naszych plików, na naszym sprzęcie.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1121748"/>
            <a:ext cx="4998375" cy="1020352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Odpowiada na pytania pracowników z naszych dokumentów i ze spraw rozstrzygniętych w SZBiM.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Przy każdej odpowiedzi wskazuje źródło informacji.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Uruchomiony w całości w Centrum Zapasowym Lasów Państwowych.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Wiedza jest, tylko trudno ją znaleźć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Pół miliona komentarzy to nie archiwum. To baza wiedzy, z której warto skorzystać.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1033495"/>
            <a:ext cx="4998375" cy="132646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Ponad 100 projektów.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 b="1">
                <a:solidFill>
                  <a:srgbClr val="006633"/>
                </a:solidFill>
                <a:latin typeface="Arial"/>
              </a:rPr>
              <a:t>Około 150 tysięcy zgłoszeń i pół miliona komentarzy</a:t>
            </a:r>
            <a:r>
              <a:rPr sz="1181">
                <a:solidFill>
                  <a:srgbClr val="111111"/>
                </a:solidFill>
                <a:latin typeface="Arial"/>
              </a:rPr>
              <a:t>, w części z nich rozstrzygnięcia spraw.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 b="1">
                <a:solidFill>
                  <a:srgbClr val="006633"/>
                </a:solidFill>
                <a:latin typeface="Arial"/>
              </a:rPr>
              <a:t>Ponad tysiąc plików z instrukcjami </a:t>
            </a:r>
            <a:r>
              <a:rPr sz="1181">
                <a:solidFill>
                  <a:srgbClr val="111111"/>
                </a:solidFill>
                <a:latin typeface="Arial"/>
              </a:rPr>
              <a:t>na portalu dokumentacji SILP.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Pracownik czasami nie wie, gdzie szukać. Zakłada zgłoszenie i czeka.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Pracownik nie mówi językiem instrukcji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Pracownik może pytać po swojemu. Dopasowanie treści pytania do np. języka instrukcji to zadanie systemu.</a:t>
            </a:r>
          </a:p>
        </p:txBody>
      </p:sp>
      <p:sp>
        <p:nvSpPr>
          <p:cNvPr id="7" name="Prostokąt 6"/>
          <p:cNvSpPr/>
          <p:nvPr/>
        </p:nvSpPr>
        <p:spPr>
          <a:xfrm>
            <a:off x="380612" y="827302"/>
            <a:ext cx="2476091" cy="160924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8" name="Obraz 7" descr="langu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3" y="870503"/>
            <a:ext cx="2389689" cy="1522841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9" name="Prostokąt 8"/>
          <p:cNvSpPr/>
          <p:nvPr/>
        </p:nvSpPr>
        <p:spPr>
          <a:xfrm>
            <a:off x="3107269" y="1428878"/>
            <a:ext cx="21601" cy="40609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0" name="pole tekstowe 9"/>
          <p:cNvSpPr txBox="1"/>
          <p:nvPr/>
        </p:nvSpPr>
        <p:spPr>
          <a:xfrm>
            <a:off x="3219592" y="1394318"/>
            <a:ext cx="2159394" cy="360620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45" i="1">
                <a:solidFill>
                  <a:srgbClr val="222222"/>
                </a:solidFill>
                <a:latin typeface="Arial"/>
              </a:rPr>
              <a:t>„Ile lat musi mieć sosna do wycinki”. Instrukcja mówi „wiek rębności”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Asystent pamięta, o czym była rozmowa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ole tekstowe 3"/>
          <p:cNvSpPr txBox="1"/>
          <p:nvPr/>
        </p:nvSpPr>
        <p:spPr>
          <a:xfrm>
            <a:off x="380611" y="777621"/>
            <a:ext cx="4998375" cy="150370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51" i="1">
                <a:solidFill>
                  <a:srgbClr val="3D3D3D"/>
                </a:solidFill>
                <a:latin typeface="Arial"/>
              </a:rPr>
              <a:t>„w Chojnowie”. Dwa słowa, a Chojnowa nie było w pierwszej odpowiedzi</a:t>
            </a:r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rostokąt 5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7" name="pole tekstowe 6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Druga wiadomość może mieć dwa słowa, bo asystent pamięta pierwszą.</a:t>
            </a:r>
          </a:p>
        </p:txBody>
      </p:sp>
      <p:sp>
        <p:nvSpPr>
          <p:cNvPr id="8" name="Prostokąt 7"/>
          <p:cNvSpPr/>
          <p:nvPr/>
        </p:nvSpPr>
        <p:spPr>
          <a:xfrm>
            <a:off x="820352" y="989307"/>
            <a:ext cx="4118893" cy="157684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contex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53" y="1032508"/>
            <a:ext cx="4032491" cy="149044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Komu pomaga LasBot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Pracownik dostaje odpowiedź od ręki, konsultant odpowiada raz zamiast trzydziestu razy, a jego odpowiedź zostaje w organizacji.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765881"/>
            <a:ext cx="4998375" cy="1732085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Pracownik: </a:t>
            </a:r>
            <a:r>
              <a:rPr sz="1087">
                <a:solidFill>
                  <a:srgbClr val="111111"/>
                </a:solidFill>
                <a:latin typeface="Arial"/>
              </a:rPr>
              <a:t>dostaje odpowiedź od razu, ze źródłem informacji, zamiast np. zakładać zgłoszenie i czekać na odpowiedź.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Konsultant: </a:t>
            </a:r>
            <a:r>
              <a:rPr sz="1087">
                <a:solidFill>
                  <a:srgbClr val="111111"/>
                </a:solidFill>
                <a:latin typeface="Arial"/>
              </a:rPr>
              <a:t>nie dostaje pytań, na które odpowiedź jest w instrukcji; te same pytanie rzadziej wraca pod nową nazwą.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Organizacja: </a:t>
            </a:r>
            <a:r>
              <a:rPr sz="1087">
                <a:solidFill>
                  <a:srgbClr val="111111"/>
                </a:solidFill>
                <a:latin typeface="Arial"/>
              </a:rPr>
              <a:t>każdy dostaje tę samą odpowiedź i widać o co użytkownicy pytają.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W planach: </a:t>
            </a:r>
            <a:r>
              <a:rPr sz="1087">
                <a:solidFill>
                  <a:srgbClr val="111111"/>
                </a:solidFill>
                <a:latin typeface="Arial"/>
              </a:rPr>
              <a:t>zgłoszenia błędów i modyfikacji zakładane prosto z rozmowy z asystentem.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Jak to działa, krok po kroku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Asystent nie odpowiada z pamięci, tylko z fragmentów, które można obejrzeć.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885891"/>
            <a:ext cx="4998375" cy="1621670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Pytanie. </a:t>
            </a:r>
            <a:r>
              <a:rPr sz="1087">
                <a:solidFill>
                  <a:srgbClr val="111111"/>
                </a:solidFill>
                <a:latin typeface="Arial"/>
              </a:rPr>
              <a:t>Własnymi słowami, wpisane ręcznie albo podyktowane.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Szukanie. </a:t>
            </a:r>
            <a:r>
              <a:rPr sz="1087">
                <a:solidFill>
                  <a:srgbClr val="111111"/>
                </a:solidFill>
                <a:latin typeface="Arial"/>
              </a:rPr>
              <a:t>Najtrafniejsze fragmenty z dokumentacji, z odpowiedzi konsultantów i ze spraw z SZBiM.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Odpowiedź. </a:t>
            </a:r>
            <a:r>
              <a:rPr sz="1087">
                <a:solidFill>
                  <a:srgbClr val="111111"/>
                </a:solidFill>
                <a:latin typeface="Arial"/>
              </a:rPr>
              <a:t>Asystent czyta te fragmenty, analizuje je i dopiero z nich układa odpowiedź. Nie z pamięci.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 b="1">
                <a:solidFill>
                  <a:srgbClr val="006633"/>
                </a:solidFill>
                <a:latin typeface="Arial"/>
              </a:rPr>
              <a:t>Źródło. </a:t>
            </a:r>
            <a:r>
              <a:rPr sz="1087">
                <a:solidFill>
                  <a:srgbClr val="111111"/>
                </a:solidFill>
                <a:latin typeface="Arial"/>
              </a:rPr>
              <a:t>Pod odpowiedzią widać, skąd pochodzi. Można w to kliknąć.</a:t>
            </a:r>
          </a:p>
          <a:p>
            <a:pPr marL="146898" indent="-146898">
              <a:lnSpc>
                <a:spcPct val="112000"/>
              </a:lnSpc>
              <a:spcAft>
                <a:spcPts val="614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087">
                <a:solidFill>
                  <a:srgbClr val="111111"/>
                </a:solidFill>
                <a:latin typeface="Arial"/>
              </a:rPr>
              <a:t>A jeżeli fragmentów nie ma, asystent mówi, że nie wie.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Skąd asystent bierze wiedzę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Wgrany plik działa od razu, a dokument pisany u nas wtedy, kiedy autor uzna go za gotowy.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2" y="990242"/>
            <a:ext cx="2408465" cy="135494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0000"/>
              </a:lnSpc>
            </a:pPr>
            <a:r>
              <a:rPr sz="756" b="1">
                <a:solidFill>
                  <a:srgbClr val="006633"/>
                </a:solidFill>
                <a:latin typeface="Arial"/>
              </a:rPr>
              <a:t>Pliki: wgrywamy gotowe</a:t>
            </a:r>
          </a:p>
        </p:txBody>
      </p:sp>
      <p:sp>
        <p:nvSpPr>
          <p:cNvPr id="8" name="Prostokąt 7"/>
          <p:cNvSpPr/>
          <p:nvPr/>
        </p:nvSpPr>
        <p:spPr>
          <a:xfrm>
            <a:off x="380612" y="1186217"/>
            <a:ext cx="2408465" cy="573945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fi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3" y="1229419"/>
            <a:ext cx="2322063" cy="487542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2970521" y="990242"/>
            <a:ext cx="2408465" cy="135494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0000"/>
              </a:lnSpc>
            </a:pPr>
            <a:r>
              <a:rPr sz="756" b="1">
                <a:solidFill>
                  <a:srgbClr val="006633"/>
                </a:solidFill>
                <a:latin typeface="Arial"/>
              </a:rPr>
              <a:t>Dokumenty: piszemy w aplikacji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970521" y="1186217"/>
            <a:ext cx="2408465" cy="891414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12" name="Obraz 11" descr="doc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722" y="1229418"/>
            <a:ext cx="2322063" cy="805012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3" name="Prostokąt 12"/>
          <p:cNvSpPr/>
          <p:nvPr/>
        </p:nvSpPr>
        <p:spPr>
          <a:xfrm>
            <a:off x="380611" y="2164034"/>
            <a:ext cx="4998375" cy="15120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4" name="Prostokąt 13"/>
          <p:cNvSpPr/>
          <p:nvPr/>
        </p:nvSpPr>
        <p:spPr>
          <a:xfrm>
            <a:off x="380612" y="2107872"/>
            <a:ext cx="15120" cy="5616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5" name="Prostokąt 14"/>
          <p:cNvSpPr/>
          <p:nvPr/>
        </p:nvSpPr>
        <p:spPr>
          <a:xfrm>
            <a:off x="5363866" y="2107872"/>
            <a:ext cx="15120" cy="5616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6" name="Prostokąt 15"/>
          <p:cNvSpPr/>
          <p:nvPr/>
        </p:nvSpPr>
        <p:spPr>
          <a:xfrm>
            <a:off x="2872239" y="2164033"/>
            <a:ext cx="15120" cy="6480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7" name="pole tekstowe 16"/>
          <p:cNvSpPr txBox="1"/>
          <p:nvPr/>
        </p:nvSpPr>
        <p:spPr>
          <a:xfrm>
            <a:off x="380611" y="2246116"/>
            <a:ext cx="4998375" cy="133763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ctr"/>
            <a:r>
              <a:rPr sz="756" b="1">
                <a:solidFill>
                  <a:srgbClr val="006633"/>
                </a:solidFill>
                <a:latin typeface="Arial"/>
              </a:rPr>
              <a:t>Jedna baza wiedzy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Jak odpowiada asystent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Asystent wie, czego nie wie i mówi to wprost.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829978"/>
            <a:ext cx="4998375" cy="1733496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 b="1">
                <a:solidFill>
                  <a:srgbClr val="006633"/>
                </a:solidFill>
                <a:latin typeface="Arial"/>
              </a:rPr>
              <a:t>Wiem: </a:t>
            </a:r>
            <a:r>
              <a:rPr sz="1181">
                <a:solidFill>
                  <a:srgbClr val="111111"/>
                </a:solidFill>
                <a:latin typeface="Arial"/>
              </a:rPr>
              <a:t>odpowiadam i pokazuję źródło.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 b="1">
                <a:solidFill>
                  <a:srgbClr val="006633"/>
                </a:solidFill>
                <a:latin typeface="Arial"/>
              </a:rPr>
              <a:t>Wiem tyle, ile jest w dokumentach: </a:t>
            </a:r>
            <a:r>
              <a:rPr sz="1181">
                <a:solidFill>
                  <a:srgbClr val="111111"/>
                </a:solidFill>
                <a:latin typeface="Arial"/>
              </a:rPr>
              <a:t>mówię, co w nich jest i kieruję pytanie do konsultanta.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 b="1">
                <a:solidFill>
                  <a:srgbClr val="006633"/>
                </a:solidFill>
                <a:latin typeface="Arial"/>
              </a:rPr>
              <a:t>Nie wiem: </a:t>
            </a:r>
            <a:r>
              <a:rPr sz="1181">
                <a:solidFill>
                  <a:srgbClr val="111111"/>
                </a:solidFill>
                <a:latin typeface="Arial"/>
              </a:rPr>
              <a:t>pytanie idzie do konsultanta, odpowiedź wraca do tej rozmowy.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 b="1">
                <a:solidFill>
                  <a:srgbClr val="006633"/>
                </a:solidFill>
                <a:latin typeface="Arial"/>
              </a:rPr>
              <a:t>Pytanie nie na temat: </a:t>
            </a:r>
            <a:r>
              <a:rPr sz="1181">
                <a:solidFill>
                  <a:srgbClr val="111111"/>
                </a:solidFill>
                <a:latin typeface="Arial"/>
              </a:rPr>
              <a:t>mówię, w czym pomagam i nie próbuję odpowiadać.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Pytanie bez odpowiedzi wraca jako wiedza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Każde pytanie bez odpowiedzi mówi nam, czego brakuje w instrukcji.</a:t>
            </a:r>
          </a:p>
        </p:txBody>
      </p:sp>
      <p:sp>
        <p:nvSpPr>
          <p:cNvPr id="7" name="Prostokąt 6"/>
          <p:cNvSpPr/>
          <p:nvPr/>
        </p:nvSpPr>
        <p:spPr>
          <a:xfrm>
            <a:off x="380611" y="827302"/>
            <a:ext cx="2593222" cy="1738847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8" name="Obraz 7" descr="consulta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2" y="870503"/>
            <a:ext cx="2506820" cy="1652445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9" name="Prostokąt 8"/>
          <p:cNvSpPr/>
          <p:nvPr/>
        </p:nvSpPr>
        <p:spPr>
          <a:xfrm>
            <a:off x="3224400" y="1493681"/>
            <a:ext cx="21601" cy="40609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0" name="pole tekstowe 9"/>
          <p:cNvSpPr txBox="1"/>
          <p:nvPr/>
        </p:nvSpPr>
        <p:spPr>
          <a:xfrm>
            <a:off x="3336723" y="1459120"/>
            <a:ext cx="2042263" cy="360620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45" i="1">
                <a:solidFill>
                  <a:srgbClr val="222222"/>
                </a:solidFill>
                <a:latin typeface="Arial"/>
              </a:rPr>
              <a:t>Odpowiedź wraca do rozmowy i zostaje w bazie wiedzy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874BB-7AEB-C505-906F-2F2615E1F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2D7A5ADE-E16A-F514-AD4E-7BA44077D0CB}"/>
              </a:ext>
            </a:extLst>
          </p:cNvPr>
          <p:cNvSpPr/>
          <p:nvPr/>
        </p:nvSpPr>
        <p:spPr>
          <a:xfrm>
            <a:off x="2771362" y="1488445"/>
            <a:ext cx="2167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BEE7B58-6EF5-34CF-8F16-8716998F4BF4}"/>
              </a:ext>
            </a:extLst>
          </p:cNvPr>
          <p:cNvSpPr txBox="1"/>
          <p:nvPr/>
        </p:nvSpPr>
        <p:spPr>
          <a:xfrm>
            <a:off x="2771361" y="467916"/>
            <a:ext cx="2957144" cy="1619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Zakład Informatyki Lasów Państwowych</a:t>
            </a: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pl-PL" sz="1229" b="1" dirty="0">
                <a:solidFill>
                  <a:srgbClr val="015F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Demonstracja na żywo</a:t>
            </a:r>
            <a:endParaRPr kumimoji="0" lang="pl-PL" altLang="pl-PL" sz="1400" b="1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 kongres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Informatyka dla ludzi lasu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40" b="0" i="0" u="none" strike="noStrike" kern="1200" cap="none" spc="0" normalizeH="0" baseline="0" noProof="0" dirty="0">
                <a:ln>
                  <a:noFill/>
                </a:ln>
                <a:solidFill>
                  <a:srgbClr val="006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Rogów, 10.09.2026 r.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BE5DBAB-EBE3-4706-9A22-F0389721635E}"/>
              </a:ext>
            </a:extLst>
          </p:cNvPr>
          <p:cNvSpPr txBox="1"/>
          <p:nvPr/>
        </p:nvSpPr>
        <p:spPr>
          <a:xfrm>
            <a:off x="4680719" y="2941946"/>
            <a:ext cx="1047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www.lasy.gov.pl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BDB7095-5011-6436-4C97-A4FB8DFE3B9D}"/>
              </a:ext>
            </a:extLst>
          </p:cNvPr>
          <p:cNvCxnSpPr>
            <a:cxnSpLocks/>
          </p:cNvCxnSpPr>
          <p:nvPr/>
        </p:nvCxnSpPr>
        <p:spPr>
          <a:xfrm flipV="1">
            <a:off x="2719633" y="467916"/>
            <a:ext cx="0" cy="504056"/>
          </a:xfrm>
          <a:prstGeom prst="line">
            <a:avLst/>
          </a:prstGeom>
          <a:ln w="127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E7751E52-D756-BD84-C857-460BCA553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9" y="378653"/>
            <a:ext cx="2356004" cy="68258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31885D3F-8B94-8E83-C2FE-8C4EC919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142" y="30025"/>
            <a:ext cx="4838271" cy="1770099"/>
          </a:xfrm>
          <a:prstGeom prst="rect">
            <a:avLst/>
          </a:prstGeom>
        </p:spPr>
      </p:pic>
      <p:pic>
        <p:nvPicPr>
          <p:cNvPr id="6" name="Obraz 5" descr="chat-start.png">
            <a:extLst>
              <a:ext uri="{FF2B5EF4-FFF2-40B4-BE49-F238E27FC236}">
                <a16:creationId xmlns:a16="http://schemas.microsoft.com/office/drawing/2014/main" id="{B481089C-7C35-F277-A801-F3F4A43259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964" y="1260004"/>
            <a:ext cx="2440619" cy="131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03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Przykład 1: odpowiedź z zamkniętego zgłoszenia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ole tekstowe 3"/>
          <p:cNvSpPr txBox="1"/>
          <p:nvPr/>
        </p:nvSpPr>
        <p:spPr>
          <a:xfrm>
            <a:off x="380611" y="777621"/>
            <a:ext cx="4998375" cy="150370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51" i="1">
                <a:solidFill>
                  <a:srgbClr val="3D3D3D"/>
                </a:solidFill>
                <a:latin typeface="Arial"/>
              </a:rPr>
              <a:t>„Pracownik dodał delegację, ale nigdzie nie jest ona widoczna”</a:t>
            </a:r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rostokąt 5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7" name="pole tekstowe 6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Czasami najcenniejsza wiedza leży w komentarzach do zamkniętych zgłoszeń.</a:t>
            </a:r>
          </a:p>
        </p:txBody>
      </p:sp>
      <p:sp>
        <p:nvSpPr>
          <p:cNvPr id="8" name="Prostokąt 7"/>
          <p:cNvSpPr/>
          <p:nvPr/>
        </p:nvSpPr>
        <p:spPr>
          <a:xfrm>
            <a:off x="872452" y="989307"/>
            <a:ext cx="4014694" cy="157684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example-1-tick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53" y="1032508"/>
            <a:ext cx="3928292" cy="149044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Przykład 2: odpowiedź z obrazka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Legenda mapy to obrazek, a mimo to można o nią zapytać słowami i dostać odpowiedź ze źródłem.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804811" y="968296"/>
            <a:ext cx="2408465" cy="135494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0000"/>
              </a:lnSpc>
            </a:pPr>
            <a:r>
              <a:rPr sz="756" b="1">
                <a:solidFill>
                  <a:srgbClr val="006633"/>
                </a:solidFill>
                <a:latin typeface="Arial"/>
              </a:rPr>
              <a:t>Odpowiedź asystenta</a:t>
            </a:r>
          </a:p>
        </p:txBody>
      </p:sp>
      <p:sp>
        <p:nvSpPr>
          <p:cNvPr id="8" name="Prostokąt 7"/>
          <p:cNvSpPr/>
          <p:nvPr/>
        </p:nvSpPr>
        <p:spPr>
          <a:xfrm>
            <a:off x="804811" y="1164272"/>
            <a:ext cx="2408465" cy="120873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example-2-pic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12" y="1207473"/>
            <a:ext cx="2322063" cy="112233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3394721" y="840376"/>
            <a:ext cx="1560066" cy="263414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0000"/>
              </a:lnSpc>
            </a:pPr>
            <a:r>
              <a:rPr sz="756" b="1">
                <a:solidFill>
                  <a:srgbClr val="006633"/>
                </a:solidFill>
                <a:latin typeface="Arial"/>
              </a:rPr>
              <a:t>Źródło: legenda mapy, czyli rysunek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394721" y="1164272"/>
            <a:ext cx="1560066" cy="1220432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12" name="Obraz 11" descr="example-2-legen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922" y="1207473"/>
            <a:ext cx="1473664" cy="113403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Przykład 3: zestawienie w tabeli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ole tekstowe 3"/>
          <p:cNvSpPr txBox="1"/>
          <p:nvPr/>
        </p:nvSpPr>
        <p:spPr>
          <a:xfrm>
            <a:off x="380611" y="777621"/>
            <a:ext cx="4998375" cy="150370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51" i="1">
                <a:solidFill>
                  <a:srgbClr val="3D3D3D"/>
                </a:solidFill>
                <a:latin typeface="Arial"/>
              </a:rPr>
              <a:t>„Jakie są powody interwencji”</a:t>
            </a:r>
          </a:p>
        </p:txBody>
      </p:sp>
      <p:sp>
        <p:nvSpPr>
          <p:cNvPr id="5" name="Prostokąt 4"/>
          <p:cNvSpPr/>
          <p:nvPr/>
        </p:nvSpPr>
        <p:spPr>
          <a:xfrm>
            <a:off x="396811" y="2518450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rostokąt 5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7" name="pole tekstowe 6"/>
          <p:cNvSpPr txBox="1"/>
          <p:nvPr/>
        </p:nvSpPr>
        <p:spPr>
          <a:xfrm>
            <a:off x="517774" y="2592218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 dirty="0" err="1">
                <a:solidFill>
                  <a:srgbClr val="004D26"/>
                </a:solidFill>
                <a:latin typeface="Arial"/>
              </a:rPr>
              <a:t>Nikt</a:t>
            </a:r>
            <a:r>
              <a:rPr sz="898" b="1" dirty="0">
                <a:solidFill>
                  <a:srgbClr val="004D26"/>
                </a:solidFill>
                <a:latin typeface="Arial"/>
              </a:rPr>
              <a:t> </a:t>
            </a:r>
            <a:r>
              <a:rPr sz="898" b="1" dirty="0" err="1">
                <a:solidFill>
                  <a:srgbClr val="004D26"/>
                </a:solidFill>
                <a:latin typeface="Arial"/>
              </a:rPr>
              <a:t>nie</a:t>
            </a:r>
            <a:r>
              <a:rPr sz="898" b="1" dirty="0">
                <a:solidFill>
                  <a:srgbClr val="004D26"/>
                </a:solidFill>
                <a:latin typeface="Arial"/>
              </a:rPr>
              <a:t> </a:t>
            </a:r>
            <a:r>
              <a:rPr sz="898" b="1" dirty="0" err="1">
                <a:solidFill>
                  <a:srgbClr val="004D26"/>
                </a:solidFill>
                <a:latin typeface="Arial"/>
              </a:rPr>
              <a:t>prosił</a:t>
            </a:r>
            <a:r>
              <a:rPr sz="898" b="1" dirty="0">
                <a:solidFill>
                  <a:srgbClr val="004D26"/>
                </a:solidFill>
                <a:latin typeface="Arial"/>
              </a:rPr>
              <a:t> o </a:t>
            </a:r>
            <a:r>
              <a:rPr sz="898" b="1" dirty="0" err="1">
                <a:solidFill>
                  <a:srgbClr val="004D26"/>
                </a:solidFill>
                <a:latin typeface="Arial"/>
              </a:rPr>
              <a:t>tabelę</a:t>
            </a:r>
            <a:r>
              <a:rPr lang="pl-PL" sz="898" b="1" dirty="0">
                <a:solidFill>
                  <a:srgbClr val="004D26"/>
                </a:solidFill>
                <a:latin typeface="Arial"/>
              </a:rPr>
              <a:t>, asystent zdecydował że odpowiedź w tej formie będzie czytelniejsza</a:t>
            </a:r>
            <a:endParaRPr sz="898" b="1" dirty="0">
              <a:solidFill>
                <a:srgbClr val="004D26"/>
              </a:solidFill>
              <a:latin typeface="Arial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193931" y="989307"/>
            <a:ext cx="3371736" cy="1447239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example-3-tab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132" y="1032509"/>
            <a:ext cx="3285333" cy="1360836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Przykład 4: strażnik pyta o swoją sprawę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A teraz dopytam jednym słowem, tak jak dopytuje się człowieka.</a:t>
            </a:r>
          </a:p>
        </p:txBody>
      </p:sp>
      <p:sp>
        <p:nvSpPr>
          <p:cNvPr id="7" name="Prostokąt 6"/>
          <p:cNvSpPr/>
          <p:nvPr/>
        </p:nvSpPr>
        <p:spPr>
          <a:xfrm>
            <a:off x="380612" y="827302"/>
            <a:ext cx="2724107" cy="1738847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8" name="Obraz 7" descr="example-4-c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3" y="870503"/>
            <a:ext cx="2637705" cy="1652445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9" name="Prostokąt 8"/>
          <p:cNvSpPr/>
          <p:nvPr/>
        </p:nvSpPr>
        <p:spPr>
          <a:xfrm>
            <a:off x="3355285" y="1407278"/>
            <a:ext cx="21601" cy="578896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0" name="pole tekstowe 9"/>
          <p:cNvSpPr txBox="1"/>
          <p:nvPr/>
        </p:nvSpPr>
        <p:spPr>
          <a:xfrm>
            <a:off x="3467608" y="1372717"/>
            <a:ext cx="1911378" cy="540925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45" i="1">
                <a:solidFill>
                  <a:srgbClr val="222222"/>
                </a:solidFill>
                <a:latin typeface="Arial"/>
              </a:rPr>
              <a:t>„Mam delikwenta który wyrzucał śmieci do lasu jak to wprowadzić do systemu”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44267"/>
            <a:ext cx="4998375" cy="22103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323" b="1">
                <a:solidFill>
                  <a:srgbClr val="006633"/>
                </a:solidFill>
                <a:latin typeface="Arial"/>
              </a:rPr>
              <a:t>Przykład 4: to samo pytanie, dwie różne odpowiedzi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„Jaki maksymalny mandat” znaczy co innego w rozmowie o śmieciach w lesie niż zadane bez niej. I asystent to wie.</a:t>
            </a:r>
          </a:p>
        </p:txBody>
      </p:sp>
      <p:sp>
        <p:nvSpPr>
          <p:cNvPr id="7" name="Prostokąt 6"/>
          <p:cNvSpPr/>
          <p:nvPr/>
        </p:nvSpPr>
        <p:spPr>
          <a:xfrm>
            <a:off x="380612" y="827302"/>
            <a:ext cx="2825905" cy="160924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8" name="Obraz 7" descr="example-4-amou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3" y="870503"/>
            <a:ext cx="2739502" cy="1522841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9" name="Prostokąt 8"/>
          <p:cNvSpPr/>
          <p:nvPr/>
        </p:nvSpPr>
        <p:spPr>
          <a:xfrm>
            <a:off x="3457083" y="1515281"/>
            <a:ext cx="21601" cy="233286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10" name="pole tekstowe 9"/>
          <p:cNvSpPr txBox="1"/>
          <p:nvPr/>
        </p:nvSpPr>
        <p:spPr>
          <a:xfrm>
            <a:off x="3569406" y="1480720"/>
            <a:ext cx="1809580" cy="180314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45" i="1">
                <a:solidFill>
                  <a:srgbClr val="222222"/>
                </a:solidFill>
                <a:latin typeface="Arial"/>
              </a:rPr>
              <a:t>„Jaki maksymalny mandat?”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Przykład 5: system wie, czego nie wie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ole tekstowe 3"/>
          <p:cNvSpPr txBox="1"/>
          <p:nvPr/>
        </p:nvSpPr>
        <p:spPr>
          <a:xfrm>
            <a:off x="380611" y="777621"/>
            <a:ext cx="4998375" cy="150370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51" i="1">
                <a:solidFill>
                  <a:srgbClr val="3D3D3D"/>
                </a:solidFill>
                <a:latin typeface="Arial"/>
              </a:rPr>
              <a:t>„Jaka będzie jutro pogoda?”</a:t>
            </a:r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rostokąt 5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7" name="pole tekstowe 6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Asystent, który nie umie powiedzieć „tego nie wiem”, tylko zmyśla, słabo nadaje się do naszej pracy.</a:t>
            </a:r>
          </a:p>
        </p:txBody>
      </p:sp>
      <p:sp>
        <p:nvSpPr>
          <p:cNvPr id="8" name="Prostokąt 7"/>
          <p:cNvSpPr/>
          <p:nvPr/>
        </p:nvSpPr>
        <p:spPr>
          <a:xfrm>
            <a:off x="380611" y="1245948"/>
            <a:ext cx="4998375" cy="933958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example-5-refus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2" y="1289149"/>
            <a:ext cx="4911973" cy="847556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44267"/>
            <a:ext cx="4998375" cy="22103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323" b="1">
                <a:solidFill>
                  <a:srgbClr val="006633"/>
                </a:solidFill>
                <a:latin typeface="Arial"/>
              </a:rPr>
              <a:t>Przykład 6: odpowiedź konsultanta staje się wiedzą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Konsultant odpowiada raz, a odpowiedź zostaje w bazie wiedzy dla wszystkich następnych.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2" y="1003741"/>
            <a:ext cx="2408465" cy="135494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0000"/>
              </a:lnSpc>
            </a:pPr>
            <a:r>
              <a:rPr sz="756" b="1">
                <a:solidFill>
                  <a:srgbClr val="006633"/>
                </a:solidFill>
                <a:latin typeface="Arial"/>
              </a:rPr>
              <a:t>Dziś: odpowiedź cytuje konsultanta</a:t>
            </a:r>
          </a:p>
        </p:txBody>
      </p:sp>
      <p:sp>
        <p:nvSpPr>
          <p:cNvPr id="8" name="Prostokąt 7"/>
          <p:cNvSpPr/>
          <p:nvPr/>
        </p:nvSpPr>
        <p:spPr>
          <a:xfrm>
            <a:off x="380612" y="1199717"/>
            <a:ext cx="2408465" cy="114954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9" name="Obraz 8" descr="example-6-lo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3" y="1242918"/>
            <a:ext cx="2322063" cy="1063140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2970521" y="1003741"/>
            <a:ext cx="2408465" cy="135494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0000"/>
              </a:lnSpc>
            </a:pPr>
            <a:r>
              <a:rPr sz="756" b="1">
                <a:solidFill>
                  <a:srgbClr val="006633"/>
                </a:solidFill>
                <a:latin typeface="Arial"/>
              </a:rPr>
              <a:t>Ślad w bazie wiedzy: jedna para z 6.09.2026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970521" y="1199717"/>
            <a:ext cx="2408465" cy="801233"/>
          </a:xfrm>
          <a:prstGeom prst="rect">
            <a:avLst/>
          </a:prstGeom>
          <a:solidFill>
            <a:srgbClr val="F2F5F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pic>
        <p:nvPicPr>
          <p:cNvPr id="12" name="Obraz 11" descr="qa-pai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722" y="1242918"/>
            <a:ext cx="2322063" cy="714831"/>
          </a:xfrm>
          <a:prstGeom prst="rect">
            <a:avLst/>
          </a:prstGeom>
          <a:ln w="9525">
            <a:solidFill>
              <a:srgbClr val="DDDDDD"/>
            </a:solidFill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244341"/>
            <a:ext cx="4998375" cy="420957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>
              <a:lnSpc>
                <a:spcPct val="114000"/>
              </a:lnSpc>
            </a:pPr>
            <a:r>
              <a:rPr lang="pl-PL" sz="1200" b="1" dirty="0">
                <a:solidFill>
                  <a:srgbClr val="004D26"/>
                </a:solidFill>
                <a:latin typeface="Arial"/>
              </a:rPr>
              <a:t>Prezentowany system jest uruchomiony na urządzeniu wielkości książki.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8" name="pole tekstowe 7"/>
          <p:cNvSpPr txBox="1"/>
          <p:nvPr/>
        </p:nvSpPr>
        <p:spPr>
          <a:xfrm>
            <a:off x="380611" y="2497027"/>
            <a:ext cx="4998375" cy="126581"/>
          </a:xfrm>
          <a:prstGeom prst="rect">
            <a:avLst/>
          </a:prstGeom>
          <a:noFill/>
        </p:spPr>
        <p:txBody>
          <a:bodyPr wrap="square" lIns="17280" tIns="8640" rIns="17280" bIns="8640" anchor="t">
            <a:spAutoFit/>
          </a:bodyPr>
          <a:lstStyle/>
          <a:p>
            <a:pPr algn="ctr"/>
            <a:r>
              <a:rPr sz="709" dirty="0">
                <a:solidFill>
                  <a:srgbClr val="3D3D3D"/>
                </a:solidFill>
                <a:latin typeface="Arial"/>
              </a:rPr>
              <a:t>15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na</a:t>
            </a:r>
            <a:r>
              <a:rPr sz="709" dirty="0">
                <a:solidFill>
                  <a:srgbClr val="3D3D3D"/>
                </a:solidFill>
                <a:latin typeface="Arial"/>
              </a:rPr>
              <a:t> 15 cm, 1,2 kg,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około</a:t>
            </a:r>
            <a:r>
              <a:rPr sz="709" dirty="0">
                <a:solidFill>
                  <a:srgbClr val="3D3D3D"/>
                </a:solidFill>
                <a:latin typeface="Arial"/>
              </a:rPr>
              <a:t>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czterech</a:t>
            </a:r>
            <a:r>
              <a:rPr sz="709" dirty="0">
                <a:solidFill>
                  <a:srgbClr val="3D3D3D"/>
                </a:solidFill>
                <a:latin typeface="Arial"/>
              </a:rPr>
              <a:t>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tysięcy</a:t>
            </a:r>
            <a:r>
              <a:rPr sz="709" dirty="0">
                <a:solidFill>
                  <a:srgbClr val="3D3D3D"/>
                </a:solidFill>
                <a:latin typeface="Arial"/>
              </a:rPr>
              <a:t>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dolarów</a:t>
            </a:r>
            <a:r>
              <a:rPr sz="709" dirty="0">
                <a:solidFill>
                  <a:srgbClr val="3D3D3D"/>
                </a:solidFill>
                <a:latin typeface="Arial"/>
              </a:rPr>
              <a:t>,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zwykłe</a:t>
            </a:r>
            <a:r>
              <a:rPr sz="709" dirty="0">
                <a:solidFill>
                  <a:srgbClr val="3D3D3D"/>
                </a:solidFill>
                <a:latin typeface="Arial"/>
              </a:rPr>
              <a:t>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gniazdko</a:t>
            </a:r>
            <a:r>
              <a:rPr sz="709" dirty="0">
                <a:solidFill>
                  <a:srgbClr val="3D3D3D"/>
                </a:solidFill>
                <a:latin typeface="Arial"/>
              </a:rPr>
              <a:t>, bez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szafy</a:t>
            </a:r>
            <a:r>
              <a:rPr sz="709" dirty="0">
                <a:solidFill>
                  <a:srgbClr val="3D3D3D"/>
                </a:solidFill>
                <a:latin typeface="Arial"/>
              </a:rPr>
              <a:t>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i</a:t>
            </a:r>
            <a:r>
              <a:rPr sz="709" dirty="0">
                <a:solidFill>
                  <a:srgbClr val="3D3D3D"/>
                </a:solidFill>
                <a:latin typeface="Arial"/>
              </a:rPr>
              <a:t> bez </a:t>
            </a:r>
            <a:r>
              <a:rPr sz="709" dirty="0" err="1">
                <a:solidFill>
                  <a:srgbClr val="3D3D3D"/>
                </a:solidFill>
                <a:latin typeface="Arial"/>
              </a:rPr>
              <a:t>chmury</a:t>
            </a:r>
            <a:endParaRPr sz="709" dirty="0">
              <a:solidFill>
                <a:srgbClr val="3D3D3D"/>
              </a:solidFill>
              <a:latin typeface="Arial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B50F917-51DE-A19B-C208-014BBB0B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13" y="800939"/>
            <a:ext cx="2713083" cy="1619502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81776F1-EC99-4B7E-3D28-E2EA859F0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80" y="798368"/>
            <a:ext cx="2084583" cy="162207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44267"/>
            <a:ext cx="4998375" cy="22103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323" b="1">
                <a:solidFill>
                  <a:srgbClr val="006633"/>
                </a:solidFill>
                <a:latin typeface="Arial"/>
              </a:rPr>
              <a:t>Skąd wiemy, że działa, a nie tylko dobrze wygląda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531588"/>
            <a:ext cx="4998375" cy="440652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531588"/>
            <a:ext cx="32401" cy="440652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592219"/>
            <a:ext cx="4756448" cy="3193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Każdą zmianę sprawdzamy na całym zestawie pytań, zanim wdrożymy kolejną wersję systemu.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849878"/>
            <a:ext cx="4998375" cy="1564091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520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992" b="1">
                <a:solidFill>
                  <a:srgbClr val="006633"/>
                </a:solidFill>
                <a:latin typeface="Arial"/>
              </a:rPr>
              <a:t>Zestaw pytań kontrolnych z wzorcowymi odpowiedziami. </a:t>
            </a:r>
            <a:r>
              <a:rPr sz="992">
                <a:solidFill>
                  <a:srgbClr val="111111"/>
                </a:solidFill>
                <a:latin typeface="Arial"/>
              </a:rPr>
              <a:t>Część ułożyli eksperci ze swojej praktyki, część powstała z naszych dokumentów, żeby objąć cały zakres.</a:t>
            </a:r>
          </a:p>
          <a:p>
            <a:pPr marL="146898" indent="-146898">
              <a:lnSpc>
                <a:spcPct val="112000"/>
              </a:lnSpc>
              <a:spcAft>
                <a:spcPts val="520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992" b="1">
                <a:solidFill>
                  <a:srgbClr val="006633"/>
                </a:solidFill>
                <a:latin typeface="Arial"/>
              </a:rPr>
              <a:t>Po każdej zmianie system odpowiada na cały zestaw. </a:t>
            </a:r>
            <a:r>
              <a:rPr sz="992">
                <a:solidFill>
                  <a:srgbClr val="111111"/>
                </a:solidFill>
                <a:latin typeface="Arial"/>
              </a:rPr>
              <a:t>Bez udziału człowieka; wynik porównujemy z poprzednią wersją.</a:t>
            </a:r>
          </a:p>
          <a:p>
            <a:pPr marL="146898" indent="-146898">
              <a:lnSpc>
                <a:spcPct val="112000"/>
              </a:lnSpc>
              <a:spcAft>
                <a:spcPts val="520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992" b="1">
                <a:solidFill>
                  <a:srgbClr val="006633"/>
                </a:solidFill>
                <a:latin typeface="Arial"/>
              </a:rPr>
              <a:t>Trzy oceny osobno: </a:t>
            </a:r>
            <a:r>
              <a:rPr sz="992">
                <a:solidFill>
                  <a:srgbClr val="111111"/>
                </a:solidFill>
                <a:latin typeface="Arial"/>
              </a:rPr>
              <a:t>czy znalazł właściwy fragment; czy na jego podstawie poprawnie odpowiedział; czy odmówił tam, gdzie odpowiedzi nie ma.</a:t>
            </a:r>
          </a:p>
          <a:p>
            <a:pPr marL="146898" indent="-146898">
              <a:lnSpc>
                <a:spcPct val="112000"/>
              </a:lnSpc>
              <a:spcAft>
                <a:spcPts val="520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992" b="1">
                <a:solidFill>
                  <a:srgbClr val="006633"/>
                </a:solidFill>
                <a:latin typeface="Arial"/>
              </a:rPr>
              <a:t>Pokaz to nie pomiar. </a:t>
            </a:r>
            <a:r>
              <a:rPr sz="992">
                <a:solidFill>
                  <a:srgbClr val="111111"/>
                </a:solidFill>
                <a:latin typeface="Arial"/>
              </a:rPr>
              <a:t>Sześć pytań na dziś wybrałem sam. O jakości systemu mówi cały zestaw pytań kontrolnych.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0611" y="415157"/>
            <a:ext cx="4998375" cy="250141"/>
          </a:xfrm>
          <a:prstGeom prst="rect">
            <a:avLst/>
          </a:prstGeom>
          <a:noFill/>
        </p:spPr>
        <p:txBody>
          <a:bodyPr wrap="square" lIns="17280" tIns="8640" rIns="17280" bIns="8640" anchor="b">
            <a:spAutoFit/>
          </a:bodyPr>
          <a:lstStyle/>
          <a:p>
            <a:pPr algn="l"/>
            <a:r>
              <a:rPr sz="1512" b="1">
                <a:solidFill>
                  <a:srgbClr val="006633"/>
                </a:solidFill>
                <a:latin typeface="Arial"/>
              </a:rPr>
              <a:t>Wszystko stoi u nas</a:t>
            </a:r>
          </a:p>
        </p:txBody>
      </p:sp>
      <p:sp>
        <p:nvSpPr>
          <p:cNvPr id="3" name="Prostokąt 2"/>
          <p:cNvSpPr/>
          <p:nvPr/>
        </p:nvSpPr>
        <p:spPr>
          <a:xfrm>
            <a:off x="397892" y="704179"/>
            <a:ext cx="626417" cy="19441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4" name="Prostokąt 3"/>
          <p:cNvSpPr/>
          <p:nvPr/>
        </p:nvSpPr>
        <p:spPr>
          <a:xfrm>
            <a:off x="380611" y="2661192"/>
            <a:ext cx="4998375" cy="311048"/>
          </a:xfrm>
          <a:prstGeom prst="rect">
            <a:avLst/>
          </a:prstGeom>
          <a:solidFill>
            <a:srgbClr val="EFF4F1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5" name="Prostokąt 4"/>
          <p:cNvSpPr/>
          <p:nvPr/>
        </p:nvSpPr>
        <p:spPr>
          <a:xfrm>
            <a:off x="380611" y="2661192"/>
            <a:ext cx="32401" cy="311048"/>
          </a:xfrm>
          <a:prstGeom prst="rect">
            <a:avLst/>
          </a:prstGeom>
          <a:solidFill>
            <a:srgbClr val="006633"/>
          </a:solidFill>
          <a:ln>
            <a:noFill/>
          </a:ln>
          <a:effectLst/>
        </p:spPr>
        <p:txBody>
          <a:bodyPr rtlCol="0" anchor="ctr"/>
          <a:lstStyle/>
          <a:p>
            <a:endParaRPr sz="520"/>
          </a:p>
        </p:txBody>
      </p:sp>
      <p:sp>
        <p:nvSpPr>
          <p:cNvPr id="6" name="pole tekstowe 5"/>
          <p:cNvSpPr txBox="1"/>
          <p:nvPr/>
        </p:nvSpPr>
        <p:spPr>
          <a:xfrm>
            <a:off x="510215" y="2735793"/>
            <a:ext cx="4756448" cy="16184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algn="l">
              <a:lnSpc>
                <a:spcPct val="114000"/>
              </a:lnSpc>
            </a:pPr>
            <a:r>
              <a:rPr sz="898" b="1">
                <a:solidFill>
                  <a:srgbClr val="004D26"/>
                </a:solidFill>
                <a:latin typeface="Arial"/>
              </a:rPr>
              <a:t>Ani jedno zdanie z naszych dokumentów nie opuszcza naszej serwerowni.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80611" y="983033"/>
            <a:ext cx="4998375" cy="1427387"/>
          </a:xfrm>
          <a:prstGeom prst="rect">
            <a:avLst/>
          </a:prstGeom>
          <a:noFill/>
        </p:spPr>
        <p:txBody>
          <a:bodyPr wrap="square" lIns="17280" tIns="8640" rIns="17280" bIns="8640" anchor="ctr">
            <a:spAutoFit/>
          </a:bodyPr>
          <a:lstStyle/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Nic z naszych dokumentów nie wychodzi na zewnątrz: żadnej chmury, żadnego konta u dostawcy, żadnej opłaty za zapytanie.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Dyktowanie zamienia na tekst nasza maszyna. Nagranie nigdzie nie jest zapisywane.</a:t>
            </a:r>
          </a:p>
          <a:p>
            <a:pPr marL="146898" indent="-146898">
              <a:lnSpc>
                <a:spcPct val="112000"/>
              </a:lnSpc>
              <a:spcAft>
                <a:spcPts val="756"/>
              </a:spcAft>
              <a:buClr>
                <a:srgbClr val="006633"/>
              </a:buClr>
              <a:buSzPct val="100000"/>
              <a:buFont typeface="Arial"/>
              <a:buChar char="•"/>
            </a:pPr>
            <a:r>
              <a:rPr sz="1181">
                <a:solidFill>
                  <a:srgbClr val="111111"/>
                </a:solidFill>
                <a:latin typeface="Arial"/>
              </a:rPr>
              <a:t>Korzystamy z kilku otwartych modeli. Każdy można w tym systemie wymienić.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6D2582-A4C1-B1A5-0845-BA84122BF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915B1647-EB04-CA05-4CF8-F9F06028613A}"/>
              </a:ext>
            </a:extLst>
          </p:cNvPr>
          <p:cNvSpPr/>
          <p:nvPr/>
        </p:nvSpPr>
        <p:spPr>
          <a:xfrm>
            <a:off x="2771362" y="1488445"/>
            <a:ext cx="2167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CC6EDD6-029E-73DD-EC65-41FB4666B9EE}"/>
              </a:ext>
            </a:extLst>
          </p:cNvPr>
          <p:cNvSpPr txBox="1"/>
          <p:nvPr/>
        </p:nvSpPr>
        <p:spPr>
          <a:xfrm>
            <a:off x="2771361" y="467916"/>
            <a:ext cx="2957144" cy="205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Zakład Informatyki Lasów Państwowych</a:t>
            </a: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040" b="1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Plany rozwoju systemów AI</a:t>
            </a:r>
            <a:endParaRPr kumimoji="0" lang="pl-PL" altLang="pl-PL" sz="898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98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98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Rozwój Asystenta </a:t>
            </a:r>
            <a:r>
              <a:rPr kumimoji="0" lang="pl-PL" altLang="pl-PL" sz="898" b="0" i="0" u="none" strike="noStrike" kern="1200" cap="none" spc="0" normalizeH="0" baseline="0" noProof="0" dirty="0" err="1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LasBot</a:t>
            </a:r>
            <a:r>
              <a:rPr kumimoji="0" lang="pl-PL" altLang="pl-PL" sz="898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898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Projekty w fazie koncepcyjnej</a:t>
            </a: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0" i="0" u="none" strike="noStrike" kern="1200" cap="none" spc="0" normalizeH="0" baseline="0" noProof="0" dirty="0">
              <a:ln>
                <a:noFill/>
              </a:ln>
              <a:solidFill>
                <a:srgbClr val="015F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 kongres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29" b="0" i="0" u="none" strike="noStrike" kern="1200" cap="none" spc="0" normalizeH="0" baseline="0" noProof="0" dirty="0">
                <a:ln>
                  <a:noFill/>
                </a:ln>
                <a:solidFill>
                  <a:srgbClr val="015F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Informatyka dla ludzi lasu</a:t>
            </a:r>
          </a:p>
          <a:p>
            <a:pPr marL="0" marR="0" lvl="0" indent="0" algn="l" defTabSz="576044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40" b="0" i="0" u="none" strike="noStrike" kern="1200" cap="none" spc="0" normalizeH="0" baseline="0" noProof="0" dirty="0">
                <a:ln>
                  <a:noFill/>
                </a:ln>
                <a:solidFill>
                  <a:srgbClr val="006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Rogów, 10.09.2026 r.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DD0AC60-5B4D-0443-4F5D-8F82643DE1BF}"/>
              </a:ext>
            </a:extLst>
          </p:cNvPr>
          <p:cNvSpPr txBox="1"/>
          <p:nvPr/>
        </p:nvSpPr>
        <p:spPr>
          <a:xfrm>
            <a:off x="4680719" y="2941946"/>
            <a:ext cx="1047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www.lasy.gov.pl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9226EA9F-935E-A3F2-4792-DB505447DCF2}"/>
              </a:ext>
            </a:extLst>
          </p:cNvPr>
          <p:cNvCxnSpPr>
            <a:cxnSpLocks/>
          </p:cNvCxnSpPr>
          <p:nvPr/>
        </p:nvCxnSpPr>
        <p:spPr>
          <a:xfrm flipV="1">
            <a:off x="2719633" y="467916"/>
            <a:ext cx="0" cy="504056"/>
          </a:xfrm>
          <a:prstGeom prst="line">
            <a:avLst/>
          </a:prstGeom>
          <a:ln w="127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DE69971E-49DD-0AFF-309B-D1481A15B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79" y="378653"/>
            <a:ext cx="2356004" cy="68258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D104AAD2-B43C-7A2F-181F-216B20EE6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142" y="30025"/>
            <a:ext cx="4838271" cy="17700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5E3B358-33B5-A9C3-B8D9-1E4C9FCFA1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47" y="1253068"/>
            <a:ext cx="2088232" cy="139215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71372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A44B54C-DA84-4E36-8839-689902581A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515" y="683940"/>
            <a:ext cx="2479523" cy="194421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D3F6CB5-8C1A-4186-A4D0-0C6F74B0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Calibri" panose="020F0502020204030204" pitchFamily="34" charset="0"/>
              </a:rPr>
              <a:t>Zakres Testów Walidacyjnych </a:t>
            </a:r>
            <a:r>
              <a:rPr lang="pl-PL" sz="1600" dirty="0" err="1">
                <a:effectLst/>
                <a:ea typeface="Calibri" panose="020F0502020204030204" pitchFamily="34" charset="0"/>
              </a:rPr>
              <a:t>LasBot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17C414-07BF-4119-8072-CCE22FCE0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223" y="683940"/>
            <a:ext cx="4602460" cy="1152128"/>
          </a:xfrm>
        </p:spPr>
        <p:txBody>
          <a:bodyPr/>
          <a:lstStyle/>
          <a:p>
            <a:pPr marL="0" indent="0" algn="just">
              <a:spcBef>
                <a:spcPts val="264"/>
              </a:spcBef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Infrastruktura i wydajność: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 Testy pod obciążeniem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 Opóźnienia, skalowalność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 Działanie kolejek zapytań</a:t>
            </a:r>
          </a:p>
          <a:p>
            <a:pPr marL="0" indent="0" algn="just">
              <a:spcBef>
                <a:spcPts val="264"/>
              </a:spcBef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Bezpieczeństwo: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 Weryfikacja podatności na manipulację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 Spójność synchronizacji wiedzy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 Ścisła kontrola dostępu i uprawnień</a:t>
            </a:r>
          </a:p>
          <a:p>
            <a:pPr marL="0" indent="0" algn="just">
              <a:spcBef>
                <a:spcPts val="264"/>
              </a:spcBef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Integracja i pilotaż:</a:t>
            </a:r>
          </a:p>
          <a:p>
            <a:pPr marL="432000" algn="just">
              <a:spcBef>
                <a:spcPts val="264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Walidacja z </a:t>
            </a:r>
            <a:r>
              <a:rPr lang="pl-PL" dirty="0" err="1">
                <a:effectLst/>
                <a:ea typeface="Calibri" panose="020F0502020204030204" pitchFamily="34" charset="0"/>
              </a:rPr>
              <a:t>merytorystami</a:t>
            </a:r>
            <a:r>
              <a:rPr lang="pl-PL" dirty="0">
                <a:effectLst/>
                <a:ea typeface="Calibri" panose="020F0502020204030204" pitchFamily="34" charset="0"/>
              </a:rPr>
              <a:t> i pilotaż w wybranych jednostkach</a:t>
            </a:r>
          </a:p>
        </p:txBody>
      </p:sp>
    </p:spTree>
    <p:extLst>
      <p:ext uri="{BB962C8B-B14F-4D97-AF65-F5344CB8AC3E}">
        <p14:creationId xmlns:p14="http://schemas.microsoft.com/office/powerpoint/2010/main" val="3276108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7213E0E-8A92-4383-B8E8-4A93CBE967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683" y="530135"/>
            <a:ext cx="2526331" cy="217981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D3F6CB5-8C1A-4186-A4D0-0C6F74B0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Calibri" panose="020F0502020204030204" pitchFamily="34" charset="0"/>
              </a:rPr>
              <a:t>Budowa Bazy Wiedzy i Współpraca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17C414-07BF-4119-8072-CCE22FCE0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223" y="683940"/>
            <a:ext cx="3008460" cy="1152128"/>
          </a:xfrm>
        </p:spPr>
        <p:txBody>
          <a:bodyPr/>
          <a:lstStyle/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Wyzwanie:</a:t>
            </a:r>
            <a:r>
              <a:rPr lang="pl-PL" dirty="0">
                <a:effectLst/>
                <a:ea typeface="Calibri" panose="020F0502020204030204" pitchFamily="34" charset="0"/>
              </a:rPr>
              <a:t> Przygotowanie dokumentów i weryfikacja odpowiedzi to najbardziej czasochłonny etap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Otwarta współpraca:</a:t>
            </a:r>
            <a:r>
              <a:rPr lang="pl-PL" dirty="0">
                <a:effectLst/>
                <a:ea typeface="Calibri" panose="020F0502020204030204" pitchFamily="34" charset="0"/>
              </a:rPr>
              <a:t> Zaproszenie pasjonatów i ekspertów z całej organizacji do weryfikacji wiedzy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Cel procesu: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Wiedza o systemach jako wspólny, pewny i bezpieczny zasób dla każdego pracownika LP</a:t>
            </a:r>
          </a:p>
          <a:p>
            <a:pPr marL="0" indent="0" algn="just">
              <a:spcBef>
                <a:spcPts val="0"/>
              </a:spcBef>
              <a:spcAft>
                <a:spcPts val="200"/>
              </a:spcAft>
              <a:buNone/>
            </a:pPr>
            <a:endParaRPr lang="pl-PL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273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2DE02E1-166F-4E2E-80C8-527D5363CC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8" y="1187996"/>
            <a:ext cx="3229030" cy="187029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D3F6CB5-8C1A-4186-A4D0-0C6F74B0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Calibri" panose="020F0502020204030204" pitchFamily="34" charset="0"/>
              </a:rPr>
              <a:t>Asystent Analityczny – Koncepcja i Cel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17C414-07BF-4119-8072-CCE22FCE0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9060" y="683940"/>
            <a:ext cx="5325755" cy="1152128"/>
          </a:xfrm>
        </p:spPr>
        <p:txBody>
          <a:bodyPr/>
          <a:lstStyle/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Wyzwanie: </a:t>
            </a:r>
            <a:r>
              <a:rPr lang="pl-PL" dirty="0">
                <a:effectLst/>
                <a:ea typeface="Calibri" panose="020F0502020204030204" pitchFamily="34" charset="0"/>
              </a:rPr>
              <a:t>Skrócenie czasu potrzebnego na podjęcie decyzji w oparciu o dane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Cel rozwiązania: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Generowanie raportów i analiz na podstawie zapytań w języku naturalnym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Ułatwienie tworzenia nowych analiz na bazie danych</a:t>
            </a:r>
          </a:p>
          <a:p>
            <a:pPr marL="215973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 transakcyjnych PGL LP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Charakterystyka: 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Rozwiązanie oparte na wzorcu 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dirty="0" err="1">
                <a:effectLst/>
                <a:ea typeface="Calibri" panose="020F0502020204030204" pitchFamily="34" charset="0"/>
              </a:rPr>
              <a:t>Text</a:t>
            </a:r>
            <a:r>
              <a:rPr lang="pl-PL" dirty="0">
                <a:effectLst/>
                <a:ea typeface="Calibri" panose="020F0502020204030204" pitchFamily="34" charset="0"/>
              </a:rPr>
              <a:t>-to-SQL z wykorzystaniem 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standardu MCP</a:t>
            </a:r>
          </a:p>
        </p:txBody>
      </p:sp>
    </p:spTree>
    <p:extLst>
      <p:ext uri="{BB962C8B-B14F-4D97-AF65-F5344CB8AC3E}">
        <p14:creationId xmlns:p14="http://schemas.microsoft.com/office/powerpoint/2010/main" val="3329277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BE33906E-FF49-4C79-9228-CD08EB4F38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265" y="854648"/>
            <a:ext cx="3168550" cy="98796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D3F6CB5-8C1A-4186-A4D0-0C6F74B0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Calibri" panose="020F0502020204030204" pitchFamily="34" charset="0"/>
              </a:rPr>
              <a:t>Architektura Techniczna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17C414-07BF-4119-8072-CCE22FCE0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223" y="683940"/>
            <a:ext cx="4968551" cy="1152128"/>
          </a:xfrm>
        </p:spPr>
        <p:txBody>
          <a:bodyPr/>
          <a:lstStyle/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Model AI</a:t>
            </a:r>
            <a:r>
              <a:rPr lang="pl-PL" dirty="0">
                <a:effectLst/>
                <a:ea typeface="Calibri" panose="020F0502020204030204" pitchFamily="34" charset="0"/>
              </a:rPr>
              <a:t>: Rozumie intencję użytkownika (nie przechowuje danych w pamięci)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Warstwa MCP</a:t>
            </a:r>
            <a:r>
              <a:rPr lang="pl-PL" dirty="0">
                <a:effectLst/>
                <a:ea typeface="Calibri" panose="020F0502020204030204" pitchFamily="34" charset="0"/>
              </a:rPr>
              <a:t>: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Tłumaczy zapytanie </a:t>
            </a:r>
          </a:p>
          <a:p>
            <a:pPr marL="215973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na język bazy danych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Weryfikuje uprawnienia użytkownika i pobiera surowe dane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Bezpieczeństwo i wydajność</a:t>
            </a:r>
            <a:r>
              <a:rPr lang="pl-PL" dirty="0">
                <a:effectLst/>
                <a:ea typeface="Calibri" panose="020F0502020204030204" pitchFamily="34" charset="0"/>
              </a:rPr>
              <a:t>: Przeliczanie na kopiach zapasowych lub dedykowane moduły statystyczne – brak obciążenia baz produkcyjnych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Rola analityczna AI</a:t>
            </a:r>
            <a:r>
              <a:rPr lang="pl-PL" dirty="0">
                <a:effectLst/>
                <a:ea typeface="Calibri" panose="020F0502020204030204" pitchFamily="34" charset="0"/>
              </a:rPr>
              <a:t>: Przekładanie przeliczonych danych na wnioski biznesowe i konkretne rekomendacje.</a:t>
            </a:r>
          </a:p>
        </p:txBody>
      </p:sp>
    </p:spTree>
    <p:extLst>
      <p:ext uri="{BB962C8B-B14F-4D97-AF65-F5344CB8AC3E}">
        <p14:creationId xmlns:p14="http://schemas.microsoft.com/office/powerpoint/2010/main" val="574029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7BB8FFCC-2153-4479-82C3-2F272A70E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61" y="1225803"/>
            <a:ext cx="2584578" cy="188224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D3F6CB5-8C1A-4186-A4D0-0C6F74B0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Calibri" panose="020F0502020204030204" pitchFamily="34" charset="0"/>
              </a:rPr>
              <a:t>Asystent Dokumentacji Przetargowej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17C414-07BF-4119-8072-CCE22FCE0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223" y="683940"/>
            <a:ext cx="4968551" cy="1152128"/>
          </a:xfrm>
        </p:spPr>
        <p:txBody>
          <a:bodyPr/>
          <a:lstStyle/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Rola systemu</a:t>
            </a:r>
            <a:r>
              <a:rPr lang="pl-PL" dirty="0">
                <a:effectLst/>
                <a:ea typeface="Calibri" panose="020F0502020204030204" pitchFamily="34" charset="0"/>
              </a:rPr>
              <a:t>: Cyfrowy audytor, doradca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Cel</a:t>
            </a:r>
            <a:r>
              <a:rPr lang="pl-PL" dirty="0">
                <a:effectLst/>
                <a:ea typeface="Calibri" panose="020F0502020204030204" pitchFamily="34" charset="0"/>
              </a:rPr>
              <a:t>: Skrócenie czasu przygotowania dokumentacji, odciążenie pracowników z rutynowej weryfikacji oraz ochrona przed rotacją wiedzy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pl-PL" b="1" dirty="0">
                <a:effectLst/>
                <a:ea typeface="Calibri" panose="020F0502020204030204" pitchFamily="34" charset="0"/>
              </a:rPr>
              <a:t>Filary:</a:t>
            </a:r>
            <a:endParaRPr lang="pl-PL" dirty="0">
              <a:effectLst/>
              <a:ea typeface="Calibri" panose="020F0502020204030204" pitchFamily="34" charset="0"/>
            </a:endParaRP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Transfer wiedzy i wsparcie tworzenia OPZ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Głęboka analiza spójności </a:t>
            </a:r>
          </a:p>
          <a:p>
            <a:pPr marL="215973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i poprawności formalnej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Zarządzanie zmianami </a:t>
            </a:r>
          </a:p>
          <a:p>
            <a:pPr marL="215973" indent="0" algn="just">
              <a:spcAft>
                <a:spcPts val="200"/>
              </a:spcAft>
              <a:buNone/>
            </a:pPr>
            <a:r>
              <a:rPr lang="pl-PL" dirty="0">
                <a:effectLst/>
                <a:ea typeface="Calibri" panose="020F0502020204030204" pitchFamily="34" charset="0"/>
              </a:rPr>
              <a:t>i spójnością dokumentacji</a:t>
            </a:r>
          </a:p>
          <a:p>
            <a:pPr marL="432000" algn="just"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pl-PL" dirty="0">
                <a:effectLst/>
                <a:ea typeface="Calibri" panose="020F0502020204030204" pitchFamily="34" charset="0"/>
              </a:rPr>
              <a:t>Audyt prawny i detekcja ryzyka</a:t>
            </a:r>
          </a:p>
        </p:txBody>
      </p:sp>
    </p:spTree>
    <p:extLst>
      <p:ext uri="{BB962C8B-B14F-4D97-AF65-F5344CB8AC3E}">
        <p14:creationId xmlns:p14="http://schemas.microsoft.com/office/powerpoint/2010/main" val="1639191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9CB28-D18F-A15E-B500-215678DE6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9057F6-F6AF-126B-6BB9-D9632F53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3" y="323900"/>
            <a:ext cx="4970462" cy="432048"/>
          </a:xfrm>
        </p:spPr>
        <p:txBody>
          <a:bodyPr/>
          <a:lstStyle/>
          <a:p>
            <a:r>
              <a:rPr lang="pl-PL" sz="1600" dirty="0">
                <a:effectLst/>
                <a:ea typeface="Calibri" panose="020F0502020204030204" pitchFamily="34" charset="0"/>
              </a:rPr>
              <a:t>Konkurs</a:t>
            </a:r>
            <a:endParaRPr lang="pl-PL" sz="16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71BE403-5B41-0349-8357-BAEA08BDC4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2568" y="179488"/>
            <a:ext cx="2232247" cy="3604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1400" dirty="0"/>
              <a:t>Link do rejestracji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2481E2E-1B70-48BA-DF0E-B1D567E5F6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77" y="666132"/>
            <a:ext cx="2232247" cy="223224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9ED3934-5B2E-49C2-2668-D0C66CE1B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93" y="705169"/>
            <a:ext cx="2585417" cy="223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469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>
            <a:spLocks noGrp="1"/>
          </p:cNvSpPr>
          <p:nvPr>
            <p:ph idx="4294967295"/>
          </p:nvPr>
        </p:nvSpPr>
        <p:spPr>
          <a:xfrm>
            <a:off x="3097181" y="1836706"/>
            <a:ext cx="2663417" cy="115076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altLang="pl-PL" sz="800" dirty="0">
                <a:solidFill>
                  <a:schemeClr val="bg1"/>
                </a:solidFill>
              </a:rPr>
              <a:t>Zakład Informatyki Lasów Państwowych</a:t>
            </a:r>
          </a:p>
          <a:p>
            <a:pPr marL="0" indent="0">
              <a:buNone/>
            </a:pPr>
            <a:r>
              <a:rPr lang="pl-PL" altLang="pl-PL" sz="800" dirty="0">
                <a:solidFill>
                  <a:schemeClr val="bg1"/>
                </a:solidFill>
              </a:rPr>
              <a:t>Sękocin Stary, ul. Leśników 21C 05-090 Raszyn</a:t>
            </a:r>
          </a:p>
          <a:p>
            <a:pPr marL="0" indent="0">
              <a:buNone/>
            </a:pPr>
            <a:r>
              <a:rPr lang="pl-PL" altLang="pl-PL" sz="800" dirty="0">
                <a:solidFill>
                  <a:schemeClr val="bg1"/>
                </a:solidFill>
              </a:rPr>
              <a:t>biuro@zilp.lasy.gov.pl</a:t>
            </a:r>
            <a:br>
              <a:rPr lang="pl-PL" altLang="pl-PL" sz="800" dirty="0">
                <a:solidFill>
                  <a:schemeClr val="bg1"/>
                </a:solidFill>
              </a:rPr>
            </a:br>
            <a:r>
              <a:rPr lang="pl-PL" altLang="pl-PL" sz="800" dirty="0">
                <a:solidFill>
                  <a:schemeClr val="bg1"/>
                </a:solidFill>
              </a:rPr>
              <a:t>tel. +48 22 270 71 00, IP: 1828100</a:t>
            </a:r>
          </a:p>
          <a:p>
            <a:pPr marL="0" indent="0">
              <a:buNone/>
            </a:pPr>
            <a:r>
              <a:rPr lang="pl-PL" altLang="pl-PL" sz="800" dirty="0">
                <a:solidFill>
                  <a:schemeClr val="bg1"/>
                </a:solidFill>
              </a:rPr>
              <a:t>fax + 48 22 468 09 51</a:t>
            </a:r>
            <a:endParaRPr lang="pl-PL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791F35A-F3F2-4049-AB46-9B96877F57C5}"/>
              </a:ext>
            </a:extLst>
          </p:cNvPr>
          <p:cNvSpPr txBox="1">
            <a:spLocks/>
          </p:cNvSpPr>
          <p:nvPr/>
        </p:nvSpPr>
        <p:spPr>
          <a:xfrm>
            <a:off x="2088553" y="751402"/>
            <a:ext cx="3311860" cy="796646"/>
          </a:xfrm>
          <a:prstGeom prst="rect">
            <a:avLst/>
          </a:prstGeom>
          <a:noFill/>
        </p:spPr>
        <p:txBody>
          <a:bodyPr vert="horz" lIns="57598" tIns="28799" rIns="57598" bIns="28799" rtlCol="0">
            <a:normAutofit fontScale="92500" lnSpcReduction="10000"/>
          </a:bodyPr>
          <a:lstStyle>
            <a:lvl1pPr marL="216027" indent="-216027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59" indent="-180023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9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12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162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4198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2234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30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576044">
              <a:buNone/>
            </a:pPr>
            <a:r>
              <a:rPr lang="pl-PL" sz="1000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</a:p>
          <a:p>
            <a:pPr marL="0" indent="0" algn="r" defTabSz="576044">
              <a:buNone/>
            </a:pPr>
            <a:endParaRPr lang="pl-PL" sz="1000" dirty="0">
              <a:solidFill>
                <a:srgbClr val="006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defTabSz="576044">
              <a:buNone/>
            </a:pPr>
            <a:r>
              <a:rPr lang="pl-PL" sz="1000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Ewa Pirogow</a:t>
            </a:r>
          </a:p>
          <a:p>
            <a:pPr marL="0" indent="0" algn="r" defTabSz="576044">
              <a:buNone/>
            </a:pPr>
            <a:r>
              <a:rPr lang="pl-PL" sz="1000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Rafał Wojdowski</a:t>
            </a:r>
          </a:p>
          <a:p>
            <a:pPr marL="0" indent="0" algn="r" defTabSz="576044">
              <a:buNone/>
            </a:pPr>
            <a:r>
              <a:rPr lang="pl-PL" sz="1000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Dariusz Gąsiorowski</a:t>
            </a:r>
          </a:p>
          <a:p>
            <a:pPr marL="0" indent="0" algn="r" defTabSz="576044">
              <a:buNone/>
            </a:pPr>
            <a:endParaRPr lang="pl-PL" sz="1000" dirty="0">
              <a:solidFill>
                <a:srgbClr val="006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F339722-CEF2-4633-BB57-8D3F6E94A06F}"/>
              </a:ext>
            </a:extLst>
          </p:cNvPr>
          <p:cNvCxnSpPr>
            <a:cxnSpLocks/>
          </p:cNvCxnSpPr>
          <p:nvPr/>
        </p:nvCxnSpPr>
        <p:spPr>
          <a:xfrm>
            <a:off x="1761934" y="480986"/>
            <a:ext cx="0" cy="270415"/>
          </a:xfrm>
          <a:prstGeom prst="line">
            <a:avLst/>
          </a:prstGeom>
          <a:ln w="127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7ABA4AC-F52C-4E34-9F76-106194D45CC6}"/>
              </a:ext>
            </a:extLst>
          </p:cNvPr>
          <p:cNvSpPr txBox="1"/>
          <p:nvPr/>
        </p:nvSpPr>
        <p:spPr>
          <a:xfrm>
            <a:off x="4769611" y="3007260"/>
            <a:ext cx="9909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44"/>
            <a:r>
              <a:rPr lang="pl-PL" sz="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7E39C9F-B199-4831-B6A6-2AF66C6AD0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25" y="443523"/>
            <a:ext cx="1304160" cy="34533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4A159F9-6403-8FB7-A08F-8E213F3EE66C}"/>
              </a:ext>
            </a:extLst>
          </p:cNvPr>
          <p:cNvSpPr txBox="1"/>
          <p:nvPr/>
        </p:nvSpPr>
        <p:spPr>
          <a:xfrm>
            <a:off x="1859084" y="252621"/>
            <a:ext cx="3253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Zbudowaliśmy to sami, na własnym sprzęcie, z własnych dokumentów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218F8D69-8FE9-496D-8ADE-1C76F0F8ACE7}"/>
              </a:ext>
            </a:extLst>
          </p:cNvPr>
          <p:cNvSpPr txBox="1">
            <a:spLocks/>
          </p:cNvSpPr>
          <p:nvPr/>
        </p:nvSpPr>
        <p:spPr>
          <a:xfrm>
            <a:off x="197343" y="2796565"/>
            <a:ext cx="2447885" cy="24096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16027" indent="-216027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59" indent="-180023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9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12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162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4198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2234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30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sz="800" i="1" dirty="0">
                <a:solidFill>
                  <a:schemeClr val="bg1"/>
                </a:solidFill>
              </a:rPr>
              <a:t>Grafiki współtworzone z AI</a:t>
            </a:r>
            <a:endParaRPr lang="pl-PL" sz="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3406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6915</TotalTime>
  <Words>1842</Words>
  <Application>Microsoft Office PowerPoint</Application>
  <PresentationFormat>Niestandardowy</PresentationFormat>
  <Paragraphs>237</Paragraphs>
  <Slides>38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3" baseType="lpstr">
      <vt:lpstr>Arial</vt:lpstr>
      <vt:lpstr>Calibri</vt:lpstr>
      <vt:lpstr>Neue Haas Grotesk Text Pro</vt:lpstr>
      <vt:lpstr>Wingdings</vt:lpstr>
      <vt:lpstr>Motyw pakietu Office</vt:lpstr>
      <vt:lpstr>Prezentacja programu PowerPoint</vt:lpstr>
      <vt:lpstr>Od teorii do praktyki z aplikacją</vt:lpstr>
      <vt:lpstr>Prezentacja programu PowerPoint</vt:lpstr>
      <vt:lpstr>Korzystanie z Systemów Sztucznej Inteligencji w Codziennej Pracy</vt:lpstr>
      <vt:lpstr>Regulamin i podział na grupy systemów</vt:lpstr>
      <vt:lpstr>Rejestr Systemów AI</vt:lpstr>
      <vt:lpstr>Projektowanie i Budowa Systemów AI w ZILP</vt:lpstr>
      <vt:lpstr>Wieloetapowa Analiza Techniczna</vt:lpstr>
      <vt:lpstr>Podsumowanie i Odpowiedzialny Rozwój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Zakres Testów Walidacyjnych LasBot</vt:lpstr>
      <vt:lpstr>Budowa Bazy Wiedzy i Współpraca</vt:lpstr>
      <vt:lpstr>Asystent Analityczny – Koncepcja i Cel</vt:lpstr>
      <vt:lpstr>Architektura Techniczna</vt:lpstr>
      <vt:lpstr>Asystent Dokumentacji Przetargowej</vt:lpstr>
      <vt:lpstr>Konkurs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Darek Gąsiorowski ZILP</dc:creator>
  <cp:lastModifiedBy>Ewa Pirogow</cp:lastModifiedBy>
  <cp:revision>388</cp:revision>
  <dcterms:created xsi:type="dcterms:W3CDTF">2016-09-09T09:29:50Z</dcterms:created>
  <dcterms:modified xsi:type="dcterms:W3CDTF">2026-09-18T05:48:43Z</dcterms:modified>
</cp:coreProperties>
</file>