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9" r:id="rId6"/>
    <p:sldId id="261" r:id="rId7"/>
    <p:sldId id="262" r:id="rId8"/>
    <p:sldId id="260" r:id="rId9"/>
    <p:sldId id="263" r:id="rId10"/>
    <p:sldId id="264" r:id="rId11"/>
    <p:sldId id="265" r:id="rId12"/>
    <p:sldId id="258" r:id="rId13"/>
  </p:sldIdLst>
  <p:sldSz cx="9144000" cy="5143500" type="screen16x9"/>
  <p:notesSz cx="6858000" cy="9144000"/>
  <p:defaultTextStyle>
    <a:defPPr>
      <a:defRPr lang="pl-PL"/>
    </a:defPPr>
    <a:lvl1pPr marL="0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2pPr>
    <a:lvl3pPr marL="914399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3pPr>
    <a:lvl4pPr marL="1371599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4pPr>
    <a:lvl5pPr marL="1828798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5pPr>
    <a:lvl6pPr marL="2285998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6pPr>
    <a:lvl7pPr marL="2743197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7pPr>
    <a:lvl8pPr marL="3200397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8pPr>
    <a:lvl9pPr marL="3657596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1" autoAdjust="0"/>
    <p:restoredTop sz="80145" autoAdjust="0"/>
  </p:normalViewPr>
  <p:slideViewPr>
    <p:cSldViewPr>
      <p:cViewPr varScale="1">
        <p:scale>
          <a:sx n="79" d="100"/>
          <a:sy n="79" d="100"/>
        </p:scale>
        <p:origin x="924" y="48"/>
      </p:cViewPr>
      <p:guideLst>
        <p:guide orient="horz" pos="1621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19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3BCCF-363F-465D-81D0-314AF6C237A4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130BA-0A66-4BFB-9958-F61A622C9F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7708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EC264-E069-44CD-BCDB-8347ED935855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9D79F-0ECB-480B-9306-A1BC325481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8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1pPr>
    <a:lvl2pPr marL="725714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2pPr>
    <a:lvl3pPr marL="1451427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3pPr>
    <a:lvl4pPr marL="2177141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4pPr>
    <a:lvl5pPr marL="2902854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5pPr>
    <a:lvl6pPr marL="3628568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6pPr>
    <a:lvl7pPr marL="4354281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7pPr>
    <a:lvl8pPr marL="5079995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8pPr>
    <a:lvl9pPr marL="5805708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0661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Punkt 1 – 3:  Jak zapewne wszyscy Państwo wiecie, obecnie nie funkcjonują jednolite wymagania określające, jakie rozwiązania ochrony </a:t>
            </a:r>
            <a:r>
              <a:rPr lang="pl-PL" sz="1905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endpointów</a:t>
            </a: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powinny być wykorzystywane przez jednostki LP ani jakie minimalne funkcjonalności powinny one zapewniać. W efekcie poszczególne jednostki korzystają z różnych produktów i konfiguracji, co prowadzi do zróżnicowanego poziomu ochrony oraz utrudnia ocenę rzeczywistego poziomu bezpieczeństwa całej organizacji. W praktyce, nie jesteśmy w stanie zweryfikować, czy poszczególne jednostki zabezpieczyły w odpowiedni sposób wszystkie stacje robocze co niesie za sobą zagrożenia bezpieczeństwa dla organizacji</a:t>
            </a:r>
          </a:p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Punkt 4:  Obecnie nie dysponujemy narzędziami pozwalającymi na centralną kontrolę konfiguracji stosowanych rozwiązań ochronnych. Przy tak dużej liczbie jednostek możemy jedynie zakładać, że polityki bezpieczeństwa zostały wdrożone prawidłowo i są konsekwentnie stosowane.</a:t>
            </a:r>
          </a:p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Punkt 5:  W przypadku incydentu lokalny administrator jest zobowiązany do reakcji, weryfikacji i </a:t>
            </a:r>
            <a:r>
              <a:rPr lang="pl-PL" sz="1905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mitygacji</a:t>
            </a: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zagrożenia. Niekiedy o incydentach nie są informowani pracownicy Zespołu ds. Cyberbezpieczeństwa ani pracownicy Wydziałów Informatyki RDLP przez co nie ma możliwości skutecznej blokady potencjalnego zagrożenia w skali globalnej jednostek LP</a:t>
            </a:r>
          </a:p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905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3851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F90D5-C576-C7ED-ED95-D6C618635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D782974-0F6E-8D33-D37D-9E2F85A3AB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BB635E3-6CC2-9847-AA85-A4E42D046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905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marR="0" lvl="0" indent="-34290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Zapewnienie wszystkim jednostkom jednakowego standardu ochrony stacji roboczych i serwerów, niezależnie od lokalnych decyzji dotyczących doboru oraz konfiguracji narzędzi bezpieczeństwa.</a:t>
            </a:r>
          </a:p>
          <a:p>
            <a:pPr marL="342900" marR="0" lvl="0" indent="-34290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Wdrożenie wspólnej platformy umożliwiającej centralne zarządzanie, monitorowanie i raportowanie stanu bezpieczeństwa urządzeń w całej organizacji.</a:t>
            </a:r>
          </a:p>
          <a:p>
            <a:pPr marL="342900" marR="0" lvl="0" indent="-34290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Wprowadzenie jednolitych polityk i konfiguracji zabezpieczeń, które będą obowiązywać we wszystkich jednostkach LP oraz będą podlegać centralnemu nadzorowi.</a:t>
            </a:r>
          </a:p>
          <a:p>
            <a:pPr marL="342900" marR="0" lvl="0" indent="-34290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Uzyskanie pełnego obrazu zdarzeń bezpieczeństwa w skali całej organizacji, umożliwiającego szybszą identyfikację zagrożeń i potencjalnych incydentów.</a:t>
            </a:r>
          </a:p>
          <a:p>
            <a:pPr marL="342900" marR="0" lvl="0" indent="-34290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Wykorzystanie funkcjonalności EDR do wykrywania zaawansowanych zagrożeń, analizy ich źródeł oraz podejmowania działań ograniczających skutki incydentów.</a:t>
            </a:r>
          </a:p>
          <a:p>
            <a:pPr marL="342900" marR="0" lvl="0" indent="-34290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Przeniesienie części działań związanych z monitorowaniem i analizą bezpieczeństwa na poziom centralny, przy jednoczesnym zachowaniu współpracy z administratorami jednostek.</a:t>
            </a:r>
          </a:p>
          <a:p>
            <a:pPr marL="342900" marR="0" lvl="0" indent="-34290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90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Zmniejszenie prawdopodobieństwa skutecznego ataku poprzez wdrożenie jednolitych mechanizmów ochrony, monitoringu i reagowania.</a:t>
            </a:r>
          </a:p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905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905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905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2A730D1-72F5-86B5-8E78-7340A44AED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9220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87608-53F9-1FA0-2100-3EC6A9253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22A0178-4890-7907-6460-04EC94F0B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C2B8497-156D-EF20-EFB1-9150E3D961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905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905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2BC124B-6F57-793B-96AF-20BD44F5C7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6987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1ED42-0249-F533-9C2B-4911BC1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848D4C1-8EA6-C82D-E7BC-460F2EAE5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2406ADE-7C2D-A64F-18C7-83F541D14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905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Pismo z dnia 14.08.2026:</a:t>
            </a:r>
            <a:endParaRPr lang="pl-PL" sz="1905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905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wskazanie miesiąca dostawy dla poszczególnych</a:t>
            </a:r>
          </a:p>
          <a:p>
            <a:r>
              <a:rPr lang="pl-PL" sz="1905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jednostek w miesiącach listopad 2026 r. – luty 2027 r. oraz przesłanie ww. zbiorczych</a:t>
            </a:r>
          </a:p>
          <a:p>
            <a:r>
              <a:rPr lang="pl-PL" sz="1905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informacji do ZILP w terminie do dnia 25.08.2026 r.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3AF848A-E401-D78F-4C52-C2901B0AFE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2215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48906-9439-2B23-ABEA-F60048B52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45F4F22-C363-6D1D-535D-915C7841F2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99D8CAC-E7CA-C417-533B-932D46870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905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14514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905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3E03BBD-6E39-4EBB-29D1-7C79680EE7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1419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EF89095-900C-4293-87D4-A99EC7B6CD2C}"/>
              </a:ext>
            </a:extLst>
          </p:cNvPr>
          <p:cNvSpPr txBox="1">
            <a:spLocks/>
          </p:cNvSpPr>
          <p:nvPr userDrawn="1"/>
        </p:nvSpPr>
        <p:spPr>
          <a:xfrm>
            <a:off x="-468560" y="4822624"/>
            <a:ext cx="1257529" cy="228619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6072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108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40180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8216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6252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4288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136BB9F-F41C-4172-B28A-19863538028F}" type="slidenum">
              <a:rPr lang="pl-PL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pl-P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D88CA303-2802-4A87-A6BB-A9F004768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484" y="971415"/>
            <a:ext cx="7889187" cy="685858"/>
          </a:xfrm>
          <a:prstGeom prst="rect">
            <a:avLst/>
          </a:prstGeom>
        </p:spPr>
        <p:txBody>
          <a:bodyPr/>
          <a:lstStyle>
            <a:lvl1pPr algn="l">
              <a:defRPr sz="2857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B07AB1A-DDFE-44A7-83E9-0A454A0BB7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485" y="1885892"/>
            <a:ext cx="7886154" cy="1828954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1746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•"/>
              <a:defRPr sz="127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pl-PL" dirty="0"/>
              <a:t>Treść główna, punkt 1</a:t>
            </a:r>
          </a:p>
          <a:p>
            <a:pPr lvl="1"/>
            <a:r>
              <a:rPr lang="pl-PL" dirty="0"/>
              <a:t>Podpunkt 1, wymieniane treści, informacje</a:t>
            </a:r>
          </a:p>
          <a:p>
            <a:pPr lvl="1"/>
            <a:r>
              <a:rPr lang="pl-PL" dirty="0"/>
              <a:t>Podpunkt 2, wymieniane treści, informacje</a:t>
            </a:r>
          </a:p>
          <a:p>
            <a:pPr lvl="1"/>
            <a:endParaRPr lang="pl-PL" dirty="0"/>
          </a:p>
          <a:p>
            <a:pPr marL="257090" marR="0" lvl="0" indent="-257090" algn="l" defTabSz="68557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/>
              <a:t>Treść główna, punkt 2</a:t>
            </a:r>
          </a:p>
          <a:p>
            <a:pPr lvl="1"/>
            <a:r>
              <a:rPr lang="pl-PL" dirty="0"/>
              <a:t>Podpunkt 1, wymieniane treści, informacje</a:t>
            </a:r>
          </a:p>
          <a:p>
            <a:pPr lvl="1"/>
            <a:r>
              <a:rPr lang="pl-PL" dirty="0"/>
              <a:t>Podpunkt 2, wymieniane treści, informacje</a:t>
            </a:r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1"/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6CD6866-0B31-41F9-8EE6-EEF22915835B}"/>
              </a:ext>
            </a:extLst>
          </p:cNvPr>
          <p:cNvSpPr txBox="1"/>
          <p:nvPr userDrawn="1"/>
        </p:nvSpPr>
        <p:spPr>
          <a:xfrm>
            <a:off x="7772179" y="4853182"/>
            <a:ext cx="1663061" cy="238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952" dirty="0">
              <a:solidFill>
                <a:schemeClr val="bg1"/>
              </a:solidFill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2B93690-8D83-492B-B3EE-2B63A347A3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27" y="19269"/>
            <a:ext cx="1770402" cy="46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pus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422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658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</p:sldLayoutIdLst>
  <p:txStyles>
    <p:titleStyle>
      <a:lvl1pPr algn="ctr" defTabSz="914341" rtl="0" eaLnBrk="1" latinLnBrk="0" hangingPunct="1">
        <a:spcBef>
          <a:spcPct val="0"/>
        </a:spcBef>
        <a:buNone/>
        <a:defRPr sz="44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8" indent="-342878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3174" kern="1200">
          <a:solidFill>
            <a:schemeClr val="tx1"/>
          </a:solidFill>
          <a:latin typeface="+mn-lt"/>
          <a:ea typeface="+mn-ea"/>
          <a:cs typeface="+mn-cs"/>
        </a:defRPr>
      </a:lvl1pPr>
      <a:lvl2pPr marL="742903" indent="-285733" algn="l" defTabSz="914341" rtl="0" eaLnBrk="1" latinLnBrk="0" hangingPunct="1">
        <a:spcBef>
          <a:spcPct val="20000"/>
        </a:spcBef>
        <a:buFont typeface="Arial" panose="020B0604020202020204" pitchFamily="34" charset="0"/>
        <a:buChar char="–"/>
        <a:defRPr sz="2857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7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381" kern="1200">
          <a:solidFill>
            <a:schemeClr val="tx1"/>
          </a:solidFill>
          <a:latin typeface="+mn-lt"/>
          <a:ea typeface="+mn-ea"/>
          <a:cs typeface="+mn-cs"/>
        </a:defRPr>
      </a:lvl3pPr>
      <a:lvl4pPr marL="1600098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–"/>
        <a:defRPr sz="2063" kern="1200">
          <a:solidFill>
            <a:schemeClr val="tx1"/>
          </a:solidFill>
          <a:latin typeface="+mn-lt"/>
          <a:ea typeface="+mn-ea"/>
          <a:cs typeface="+mn-cs"/>
        </a:defRPr>
      </a:lvl4pPr>
      <a:lvl5pPr marL="2057268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»"/>
        <a:defRPr sz="2063" kern="1200">
          <a:solidFill>
            <a:schemeClr val="tx1"/>
          </a:solidFill>
          <a:latin typeface="+mn-lt"/>
          <a:ea typeface="+mn-ea"/>
          <a:cs typeface="+mn-cs"/>
        </a:defRPr>
      </a:lvl5pPr>
      <a:lvl6pPr marL="2514439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63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0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63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1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63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1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4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5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79BC0380-AAFF-446F-97C0-9D06C0E32158}"/>
              </a:ext>
            </a:extLst>
          </p:cNvPr>
          <p:cNvSpPr txBox="1"/>
          <p:nvPr/>
        </p:nvSpPr>
        <p:spPr>
          <a:xfrm>
            <a:off x="7469434" y="4587974"/>
            <a:ext cx="1663061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1270" dirty="0">
              <a:solidFill>
                <a:schemeClr val="bg1"/>
              </a:solidFill>
            </a:endParaRP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8E2B8DAB-63C9-438E-90C8-F1C8740D278A}"/>
              </a:ext>
            </a:extLst>
          </p:cNvPr>
          <p:cNvCxnSpPr>
            <a:cxnSpLocks/>
          </p:cNvCxnSpPr>
          <p:nvPr/>
        </p:nvCxnSpPr>
        <p:spPr>
          <a:xfrm flipV="1">
            <a:off x="4316639" y="743076"/>
            <a:ext cx="0" cy="800045"/>
          </a:xfrm>
          <a:prstGeom prst="line">
            <a:avLst/>
          </a:prstGeom>
          <a:ln w="25400">
            <a:solidFill>
              <a:srgbClr val="006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az 13">
            <a:extLst>
              <a:ext uri="{FF2B5EF4-FFF2-40B4-BE49-F238E27FC236}">
                <a16:creationId xmlns:a16="http://schemas.microsoft.com/office/drawing/2014/main" id="{78B10CA2-1493-4F99-9C05-EAD37FFF1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01397"/>
            <a:ext cx="3739483" cy="1083402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0943BE25-59A9-434E-8833-D7E1BF1E06A9}"/>
              </a:ext>
            </a:extLst>
          </p:cNvPr>
          <p:cNvSpPr txBox="1"/>
          <p:nvPr/>
        </p:nvSpPr>
        <p:spPr>
          <a:xfrm>
            <a:off x="7468055" y="4587974"/>
            <a:ext cx="1663061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1270" dirty="0">
              <a:solidFill>
                <a:schemeClr val="bg1"/>
              </a:solidFill>
            </a:endParaRPr>
          </a:p>
        </p:txBody>
      </p:sp>
      <p:grpSp>
        <p:nvGrpSpPr>
          <p:cNvPr id="20" name="Grupa 19">
            <a:extLst>
              <a:ext uri="{FF2B5EF4-FFF2-40B4-BE49-F238E27FC236}">
                <a16:creationId xmlns:a16="http://schemas.microsoft.com/office/drawing/2014/main" id="{E7C87FAA-5071-D44B-4CC3-896C72255DA2}"/>
              </a:ext>
            </a:extLst>
          </p:cNvPr>
          <p:cNvGrpSpPr/>
          <p:nvPr/>
        </p:nvGrpSpPr>
        <p:grpSpPr>
          <a:xfrm>
            <a:off x="539552" y="2139702"/>
            <a:ext cx="4065344" cy="1844501"/>
            <a:chOff x="611561" y="2067694"/>
            <a:chExt cx="4065344" cy="1844501"/>
          </a:xfrm>
        </p:grpSpPr>
        <p:sp>
          <p:nvSpPr>
            <p:cNvPr id="3" name="Prostokąt 2"/>
            <p:cNvSpPr/>
            <p:nvPr/>
          </p:nvSpPr>
          <p:spPr>
            <a:xfrm>
              <a:off x="4398744" y="2362874"/>
              <a:ext cx="264816" cy="518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771" dirty="0"/>
                <a:t> </a:t>
              </a:r>
            </a:p>
          </p:txBody>
        </p: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8BE9F0A4-4599-2096-CE9B-4FF7A3D063E1}"/>
                </a:ext>
              </a:extLst>
            </p:cNvPr>
            <p:cNvGrpSpPr/>
            <p:nvPr/>
          </p:nvGrpSpPr>
          <p:grpSpPr>
            <a:xfrm>
              <a:off x="611561" y="2067694"/>
              <a:ext cx="3705078" cy="1800200"/>
              <a:chOff x="323528" y="2209372"/>
              <a:chExt cx="3705078" cy="1800200"/>
            </a:xfrm>
          </p:grpSpPr>
          <p:sp>
            <p:nvSpPr>
              <p:cNvPr id="16" name="Prostokąt 15">
                <a:extLst>
                  <a:ext uri="{FF2B5EF4-FFF2-40B4-BE49-F238E27FC236}">
                    <a16:creationId xmlns:a16="http://schemas.microsoft.com/office/drawing/2014/main" id="{D35BFE9A-798E-A67D-9418-1820D5BEFBB5}"/>
                  </a:ext>
                </a:extLst>
              </p:cNvPr>
              <p:cNvSpPr/>
              <p:nvPr/>
            </p:nvSpPr>
            <p:spPr>
              <a:xfrm>
                <a:off x="323528" y="2209372"/>
                <a:ext cx="3705078" cy="1800200"/>
              </a:xfrm>
              <a:prstGeom prst="rect">
                <a:avLst/>
              </a:prstGeom>
              <a:solidFill>
                <a:srgbClr val="00605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pic>
            <p:nvPicPr>
              <p:cNvPr id="13" name="Obraz 12">
                <a:extLst>
                  <a:ext uri="{FF2B5EF4-FFF2-40B4-BE49-F238E27FC236}">
                    <a16:creationId xmlns:a16="http://schemas.microsoft.com/office/drawing/2014/main" id="{400211A6-7BF4-1F6B-37DA-7A5DCE0E8E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2019" y="2479655"/>
                <a:ext cx="3616587" cy="1259633"/>
              </a:xfrm>
              <a:prstGeom prst="rect">
                <a:avLst/>
              </a:prstGeom>
            </p:spPr>
          </p:pic>
        </p:grp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FF76275-28D0-D6B7-92E1-A8059AE70541}"/>
                </a:ext>
              </a:extLst>
            </p:cNvPr>
            <p:cNvSpPr txBox="1"/>
            <p:nvPr/>
          </p:nvSpPr>
          <p:spPr>
            <a:xfrm>
              <a:off x="1074311" y="3551199"/>
              <a:ext cx="3602594" cy="360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dirty="0">
                  <a:solidFill>
                    <a:schemeClr val="bg1"/>
                  </a:solidFill>
                </a:rPr>
                <a:t>9-10 września 2026 r. CEPL Rogów</a:t>
              </a:r>
            </a:p>
          </p:txBody>
        </p:sp>
      </p:grp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C76563B5-C320-3172-EE74-904A4EC4CE55}"/>
              </a:ext>
            </a:extLst>
          </p:cNvPr>
          <p:cNvSpPr txBox="1"/>
          <p:nvPr/>
        </p:nvSpPr>
        <p:spPr>
          <a:xfrm>
            <a:off x="4788024" y="1143098"/>
            <a:ext cx="3960440" cy="3047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EDR – centralny system ochrony dla urządzeń końcowych</a:t>
            </a:r>
          </a:p>
          <a:p>
            <a:r>
              <a:rPr lang="pl-PL" dirty="0"/>
              <a:t>funkcjonujących w PGL LP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Adam Rek</a:t>
            </a:r>
          </a:p>
          <a:p>
            <a:r>
              <a:rPr lang="pl-PL" dirty="0"/>
              <a:t>Wydział Informatyki</a:t>
            </a:r>
          </a:p>
          <a:p>
            <a:r>
              <a:rPr lang="pl-PL" dirty="0"/>
              <a:t>Dyrekcji Generalnej Lasów Państwowych</a:t>
            </a:r>
          </a:p>
        </p:txBody>
      </p:sp>
    </p:spTree>
    <p:extLst>
      <p:ext uri="{BB962C8B-B14F-4D97-AF65-F5344CB8AC3E}">
        <p14:creationId xmlns:p14="http://schemas.microsoft.com/office/powerpoint/2010/main" val="2234361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5CF84-93B9-4928-82B9-8117F32A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83518"/>
            <a:ext cx="8366020" cy="685858"/>
          </a:xfrm>
        </p:spPr>
        <p:txBody>
          <a:bodyPr/>
          <a:lstStyle/>
          <a:p>
            <a:r>
              <a:rPr lang="pl-PL" dirty="0"/>
              <a:t>Centralny system ochrony dla urządzeń końcowych funkcjonujących w PGL LP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2968196-616C-4588-B4BE-1BBDD711B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552" y="1419622"/>
            <a:ext cx="7886154" cy="1828954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Wprowadzenie</a:t>
            </a:r>
          </a:p>
          <a:p>
            <a:pPr lvl="1"/>
            <a:r>
              <a:rPr lang="pl-PL" dirty="0"/>
              <a:t>Dlaczego realizujemy projekt EDR?</a:t>
            </a:r>
          </a:p>
          <a:p>
            <a:pPr lvl="1"/>
            <a:r>
              <a:rPr lang="pl-PL" dirty="0"/>
              <a:t>Cele projektu</a:t>
            </a:r>
          </a:p>
          <a:p>
            <a:pPr lvl="1"/>
            <a:r>
              <a:rPr lang="pl-PL" dirty="0"/>
              <a:t>Chronologia dotychczasowej realizacji projektu</a:t>
            </a:r>
          </a:p>
          <a:p>
            <a:pPr marL="342878" lvl="1" indent="-342878"/>
            <a:r>
              <a:rPr lang="pl-PL" sz="1746" dirty="0"/>
              <a:t>Wdrożenie EDR w jednostkach LP</a:t>
            </a:r>
          </a:p>
          <a:p>
            <a:pPr lvl="1"/>
            <a:r>
              <a:rPr lang="pl-PL" dirty="0"/>
              <a:t>Umowa nr DZ.271.28.2026</a:t>
            </a:r>
          </a:p>
          <a:p>
            <a:pPr lvl="1"/>
            <a:r>
              <a:rPr lang="pl-PL" dirty="0"/>
              <a:t>Harmonogram realizacji umowy</a:t>
            </a:r>
          </a:p>
          <a:p>
            <a:pPr lvl="1"/>
            <a:r>
              <a:rPr lang="pl-PL" dirty="0"/>
              <a:t>Przedstawienie wykonawcy</a:t>
            </a:r>
          </a:p>
        </p:txBody>
      </p:sp>
    </p:spTree>
    <p:extLst>
      <p:ext uri="{BB962C8B-B14F-4D97-AF65-F5344CB8AC3E}">
        <p14:creationId xmlns:p14="http://schemas.microsoft.com/office/powerpoint/2010/main" val="2473166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6AE5A-8450-A7E3-AF20-735107AF3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5BE12A-5556-7FCB-7DCF-96A025A41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83518"/>
            <a:ext cx="8366020" cy="685858"/>
          </a:xfrm>
        </p:spPr>
        <p:txBody>
          <a:bodyPr/>
          <a:lstStyle/>
          <a:p>
            <a:r>
              <a:rPr lang="pl-PL" dirty="0"/>
              <a:t>Dlaczego realizujemy projekt EDR?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B173A76-B876-D326-2722-6432254DFC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576" y="1131590"/>
            <a:ext cx="7632848" cy="3456384"/>
          </a:xfrm>
        </p:spPr>
        <p:txBody>
          <a:bodyPr>
            <a:normAutofit/>
          </a:bodyPr>
          <a:lstStyle/>
          <a:p>
            <a:pPr marL="342900" lvl="0" indent="-342900" fontAlgn="t"/>
            <a:r>
              <a:rPr lang="pl-PL" sz="1200" b="1" dirty="0"/>
              <a:t>Niejednolity poziom ochrony w jednostkach LP</a:t>
            </a:r>
            <a:r>
              <a:rPr lang="pl-PL" sz="1200" dirty="0"/>
              <a:t> wynikający z wykorzystania różnych rozwiązań antywirusowych.</a:t>
            </a:r>
          </a:p>
          <a:p>
            <a:pPr marL="342900" lvl="0" indent="-342900" fontAlgn="t"/>
            <a:r>
              <a:rPr lang="pl-PL" sz="1200" b="1" dirty="0"/>
              <a:t>Brak centralnej widoczności i nadzoru</a:t>
            </a:r>
            <a:r>
              <a:rPr lang="pl-PL" sz="1200" dirty="0"/>
              <a:t> nad stanem bezpieczeństwa stacji roboczych i serwerów </a:t>
            </a:r>
            <a:br>
              <a:rPr lang="pl-PL" sz="1200" dirty="0"/>
            </a:br>
            <a:r>
              <a:rPr lang="pl-PL" sz="1200" dirty="0"/>
              <a:t>w skali całej organizacji.</a:t>
            </a:r>
          </a:p>
          <a:p>
            <a:pPr marL="342900" lvl="0" indent="-342900" fontAlgn="t"/>
            <a:r>
              <a:rPr lang="pl-PL" sz="1200" b="1" dirty="0"/>
              <a:t>Różne możliwości obecnie stosowanych systemów AV</a:t>
            </a:r>
            <a:r>
              <a:rPr lang="pl-PL" sz="1200" dirty="0"/>
              <a:t>, które nie zapewniają jednakowego poziomu ochrony przed współczesnymi zagrożeniami.</a:t>
            </a:r>
          </a:p>
          <a:p>
            <a:pPr marL="342900" lvl="0" indent="-342900" fontAlgn="t"/>
            <a:r>
              <a:rPr lang="pl-PL" sz="1200" b="1" dirty="0"/>
              <a:t>Niejednolite polityki bezpieczeństwa i konfiguracje</a:t>
            </a:r>
            <a:r>
              <a:rPr lang="pl-PL" sz="1200" dirty="0"/>
              <a:t>, utrudniające skuteczne zarządzanie ryzykiem.</a:t>
            </a:r>
          </a:p>
          <a:p>
            <a:pPr marL="342900" lvl="0" indent="-342900" fontAlgn="t"/>
            <a:r>
              <a:rPr lang="pl-PL" sz="1200" b="1" dirty="0"/>
              <a:t>Odpowiedzialność za bezpieczeństwo rozproszona na lokalnych administratorów</a:t>
            </a:r>
            <a:r>
              <a:rPr lang="pl-PL" sz="1200" dirty="0"/>
              <a:t>, dysponujących różnymi zasobami i kompetencjami.</a:t>
            </a:r>
          </a:p>
          <a:p>
            <a:pPr marL="342900" lvl="0" indent="-342900" fontAlgn="t"/>
            <a:r>
              <a:rPr lang="pl-PL" sz="1200" b="1" dirty="0"/>
              <a:t>Ograniczona zdolność do globalnego wykrywania i analizy zaawansowanych zagrożeń</a:t>
            </a:r>
            <a:r>
              <a:rPr lang="pl-PL" sz="1200" dirty="0"/>
              <a:t> oraz incydentów bezpieczeństwa.</a:t>
            </a:r>
          </a:p>
          <a:p>
            <a:pPr marL="342900" lvl="0" indent="-342900" fontAlgn="t"/>
            <a:r>
              <a:rPr lang="pl-PL" sz="1200" b="1" dirty="0"/>
              <a:t>Potrzeba ustandaryzowania procesów monitorowania i reagowania</a:t>
            </a:r>
            <a:r>
              <a:rPr lang="pl-PL" sz="1200" dirty="0"/>
              <a:t> na incydenty w całej organizacji.</a:t>
            </a:r>
          </a:p>
          <a:p>
            <a:pPr marL="342900" lvl="0" indent="-342900" fontAlgn="t"/>
            <a:r>
              <a:rPr lang="pl-PL" sz="1200" b="1" dirty="0"/>
              <a:t>Budowa wspólnego, centralnie zarządzanego systemu ochrony urządzeń końcowych</a:t>
            </a:r>
            <a:r>
              <a:rPr lang="pl-PL" sz="1200" dirty="0"/>
              <a:t>, zapewniającego spójny poziom bezpieczeństwa we wszystkich jednostkach.</a:t>
            </a:r>
          </a:p>
        </p:txBody>
      </p:sp>
    </p:spTree>
    <p:extLst>
      <p:ext uri="{BB962C8B-B14F-4D97-AF65-F5344CB8AC3E}">
        <p14:creationId xmlns:p14="http://schemas.microsoft.com/office/powerpoint/2010/main" val="1198236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B5D00-ECB4-9D5F-DA1B-F6F2F3849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310917-6B8B-3198-CF03-AEB6676A9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83518"/>
            <a:ext cx="8366020" cy="685858"/>
          </a:xfrm>
        </p:spPr>
        <p:txBody>
          <a:bodyPr/>
          <a:lstStyle/>
          <a:p>
            <a:r>
              <a:rPr lang="pl-PL" dirty="0"/>
              <a:t>Cele projektu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41D8BD2-1682-B15E-5C95-8FB99EE1B0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576" y="1131590"/>
            <a:ext cx="7632848" cy="3456384"/>
          </a:xfrm>
        </p:spPr>
        <p:txBody>
          <a:bodyPr>
            <a:normAutofit/>
          </a:bodyPr>
          <a:lstStyle/>
          <a:p>
            <a:pPr marL="342900" indent="-342900" fontAlgn="t"/>
            <a:r>
              <a:rPr lang="pl-PL" dirty="0"/>
              <a:t>Ujednolicenie poziomu ochrony w jednostkach LP</a:t>
            </a:r>
          </a:p>
          <a:p>
            <a:pPr marL="342900" indent="-342900" fontAlgn="t"/>
            <a:r>
              <a:rPr lang="pl-PL" dirty="0"/>
              <a:t>Centralizacja zarządzania bezpieczeństwem urządzeń końcowych</a:t>
            </a:r>
          </a:p>
          <a:p>
            <a:pPr marL="342900" indent="-342900" fontAlgn="t"/>
            <a:r>
              <a:rPr lang="pl-PL" dirty="0"/>
              <a:t>Standaryzacja polityk bezpieczeństwa</a:t>
            </a:r>
          </a:p>
          <a:p>
            <a:pPr marL="342900" indent="-342900" fontAlgn="t"/>
            <a:r>
              <a:rPr lang="pl-PL" dirty="0"/>
              <a:t>Zwiększenie widoczności zagrożeń</a:t>
            </a:r>
          </a:p>
          <a:p>
            <a:pPr marL="342900" indent="-342900" fontAlgn="t"/>
            <a:r>
              <a:rPr lang="pl-PL" dirty="0"/>
              <a:t>Wzmocnienie zdolności wykrywania i reagowania na incydenty</a:t>
            </a:r>
          </a:p>
          <a:p>
            <a:pPr marL="342900" indent="-342900" fontAlgn="t"/>
            <a:r>
              <a:rPr lang="pl-PL" dirty="0"/>
              <a:t>Odciążenie lokalnych administratorów</a:t>
            </a:r>
          </a:p>
          <a:p>
            <a:pPr marL="342900" indent="-342900" fontAlgn="t"/>
            <a:r>
              <a:rPr lang="pl-PL" dirty="0"/>
              <a:t>Ograniczenie ryzyka i podniesienie poziomu bezpieczeństwa organizacji</a:t>
            </a:r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lvl="0" indent="-342900" fontAlgn="t"/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86226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35982832-D99F-3689-A0D3-377CB80CB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532220"/>
            <a:ext cx="7951957" cy="407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33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4787F-C2C3-4E15-F29C-853523BB2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B3AAF8-D2DF-6370-5251-B6AC9F7B6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83518"/>
            <a:ext cx="8366020" cy="685858"/>
          </a:xfrm>
        </p:spPr>
        <p:txBody>
          <a:bodyPr/>
          <a:lstStyle/>
          <a:p>
            <a:r>
              <a:rPr lang="pl-PL" dirty="0"/>
              <a:t>Umowa DZ.271.28.2026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E668A72-EE28-1FDA-F8FB-9FC190CA9C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576" y="1131590"/>
            <a:ext cx="7632848" cy="3456384"/>
          </a:xfrm>
        </p:spPr>
        <p:txBody>
          <a:bodyPr>
            <a:normAutofit/>
          </a:bodyPr>
          <a:lstStyle/>
          <a:p>
            <a:pPr marL="342900" indent="-342900" fontAlgn="t"/>
            <a:r>
              <a:rPr lang="pl-PL" dirty="0"/>
              <a:t>Podpisana 14.08.2026 r. </a:t>
            </a:r>
          </a:p>
          <a:p>
            <a:pPr marL="342900" indent="-342900" fontAlgn="t"/>
            <a:r>
              <a:rPr lang="pl-PL" dirty="0"/>
              <a:t>Wykonawca – </a:t>
            </a:r>
            <a:r>
              <a:rPr lang="pl-PL" dirty="0" err="1"/>
              <a:t>Ventus</a:t>
            </a:r>
            <a:r>
              <a:rPr lang="pl-PL" dirty="0"/>
              <a:t> Communications Sp. Z </a:t>
            </a:r>
            <a:r>
              <a:rPr lang="pl-PL" dirty="0" err="1"/>
              <a:t>o.o</a:t>
            </a:r>
            <a:endParaRPr lang="pl-PL" dirty="0"/>
          </a:p>
          <a:p>
            <a:pPr marL="342900" indent="-342900" fontAlgn="t"/>
            <a:r>
              <a:rPr lang="pl-PL" dirty="0"/>
              <a:t>Termin obowiązywania – 48 miesięcy od dnia podpisania umowy</a:t>
            </a:r>
          </a:p>
          <a:p>
            <a:pPr marL="342900" indent="-342900" fontAlgn="t"/>
            <a:r>
              <a:rPr lang="pl-PL" dirty="0"/>
              <a:t>Dostarczone rozwiązanie – </a:t>
            </a:r>
            <a:r>
              <a:rPr lang="pl-PL" dirty="0" err="1"/>
              <a:t>TrendAI</a:t>
            </a:r>
            <a:r>
              <a:rPr lang="pl-PL" dirty="0"/>
              <a:t> </a:t>
            </a:r>
            <a:r>
              <a:rPr lang="pl-PL" dirty="0" err="1"/>
              <a:t>Vision</a:t>
            </a:r>
            <a:r>
              <a:rPr lang="pl-PL" dirty="0"/>
              <a:t> One</a:t>
            </a:r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lvl="0" indent="-342900" fontAlgn="t"/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446889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22DF7-B5EC-B222-675C-D101F8603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62C4E583-9C86-19D6-061D-CA07AEA48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403050"/>
            <a:ext cx="8191861" cy="4337399"/>
          </a:xfrm>
          <a:prstGeom prst="rect">
            <a:avLst/>
          </a:prstGeom>
        </p:spPr>
      </p:pic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680DFC66-359E-55C1-41DA-7888A9357046}"/>
              </a:ext>
            </a:extLst>
          </p:cNvPr>
          <p:cNvCxnSpPr/>
          <p:nvPr/>
        </p:nvCxnSpPr>
        <p:spPr>
          <a:xfrm flipH="1">
            <a:off x="3707904" y="771550"/>
            <a:ext cx="3960440" cy="648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35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6B4F9-08B0-153F-4D74-143F8E304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C9A4F1A-6301-1109-453A-668E941F7B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576" y="1131590"/>
            <a:ext cx="7632848" cy="3456384"/>
          </a:xfrm>
        </p:spPr>
        <p:txBody>
          <a:bodyPr>
            <a:normAutofit/>
          </a:bodyPr>
          <a:lstStyle/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indent="-342900" fontAlgn="t"/>
            <a:endParaRPr lang="pl-PL" dirty="0"/>
          </a:p>
          <a:p>
            <a:pPr marL="342900" lvl="0" indent="-342900" fontAlgn="t"/>
            <a:endParaRPr lang="pl-PL" sz="12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E202FD2-9C56-DF76-0520-24C9385AF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843558"/>
            <a:ext cx="3456384" cy="758784"/>
          </a:xfrm>
          <a:prstGeom prst="rect">
            <a:avLst/>
          </a:prstGeom>
        </p:spPr>
      </p:pic>
      <p:pic>
        <p:nvPicPr>
          <p:cNvPr id="11" name="Obraz 10" descr="Trend Micro unveils Service One for curbing cyber threats across MENA -  INTLBM">
            <a:extLst>
              <a:ext uri="{FF2B5EF4-FFF2-40B4-BE49-F238E27FC236}">
                <a16:creationId xmlns:a16="http://schemas.microsoft.com/office/drawing/2014/main" id="{D5B7E579-1610-AF2D-4F46-286B19C9D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2057919"/>
            <a:ext cx="2074477" cy="207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02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>
            <a:spLocks noGrp="1"/>
          </p:cNvSpPr>
          <p:nvPr>
            <p:ph idx="4294967295"/>
          </p:nvPr>
        </p:nvSpPr>
        <p:spPr>
          <a:xfrm>
            <a:off x="4915940" y="2915691"/>
            <a:ext cx="4228061" cy="182678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Wydział Informatyki</a:t>
            </a:r>
          </a:p>
          <a:p>
            <a:pPr marL="0" indent="0">
              <a:buNone/>
            </a:pPr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Dyrekcji Generalnej </a:t>
            </a:r>
            <a:r>
              <a:rPr lang="pl-PL" sz="127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Lasów Państwowych</a:t>
            </a:r>
            <a:endParaRPr lang="pl-PL" sz="127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791F35A-F3F2-4049-AB46-9B96877F57C5}"/>
              </a:ext>
            </a:extLst>
          </p:cNvPr>
          <p:cNvSpPr txBox="1">
            <a:spLocks/>
          </p:cNvSpPr>
          <p:nvPr/>
        </p:nvSpPr>
        <p:spPr>
          <a:xfrm>
            <a:off x="3314787" y="1657413"/>
            <a:ext cx="5143145" cy="800045"/>
          </a:xfrm>
          <a:prstGeom prst="rect">
            <a:avLst/>
          </a:prstGeom>
          <a:noFill/>
        </p:spPr>
        <p:txBody>
          <a:bodyPr vert="horz" lIns="91435" tIns="45718" rIns="91435" bIns="45718" rtlCol="0">
            <a:normAutofit/>
          </a:bodyPr>
          <a:lstStyle>
            <a:lvl1pPr marL="216027" indent="-216027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059" indent="-180023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90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126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162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84198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2234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8306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l-PL" sz="1587" dirty="0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Dziękuję za uwagę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4F339722-CEF2-4633-BB57-8D3F6E94A06F}"/>
              </a:ext>
            </a:extLst>
          </p:cNvPr>
          <p:cNvCxnSpPr>
            <a:cxnSpLocks/>
          </p:cNvCxnSpPr>
          <p:nvPr/>
        </p:nvCxnSpPr>
        <p:spPr>
          <a:xfrm>
            <a:off x="2796295" y="763544"/>
            <a:ext cx="0" cy="429273"/>
          </a:xfrm>
          <a:prstGeom prst="line">
            <a:avLst/>
          </a:prstGeom>
          <a:ln w="25400">
            <a:solidFill>
              <a:srgbClr val="006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7ABA4AC-F52C-4E34-9F76-106194D45CC6}"/>
              </a:ext>
            </a:extLst>
          </p:cNvPr>
          <p:cNvSpPr txBox="1"/>
          <p:nvPr/>
        </p:nvSpPr>
        <p:spPr>
          <a:xfrm>
            <a:off x="7570851" y="4804259"/>
            <a:ext cx="1573150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1270" dirty="0">
              <a:solidFill>
                <a:schemeClr val="bg1"/>
              </a:solidFill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7E39C9F-B199-4831-B6A6-2AF66C6AD0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76" y="704074"/>
            <a:ext cx="2070299" cy="54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4063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gi xmlns="b8ad9e2a-f15e-4cea-99fc-a9767dfa581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BA890D47B4F9944BE81BFA24173F6BA" ma:contentTypeVersion="1" ma:contentTypeDescription="Utwórz nowy dokument." ma:contentTypeScope="" ma:versionID="261f7b351e3b2e14f627302025769fb4">
  <xsd:schema xmlns:xsd="http://www.w3.org/2001/XMLSchema" xmlns:xs="http://www.w3.org/2001/XMLSchema" xmlns:p="http://schemas.microsoft.com/office/2006/metadata/properties" xmlns:ns2="b8ad9e2a-f15e-4cea-99fc-a9767dfa5810" targetNamespace="http://schemas.microsoft.com/office/2006/metadata/properties" ma:root="true" ma:fieldsID="3d5eadea69c8e130c53f6f5c1535ad33" ns2:_="">
    <xsd:import namespace="b8ad9e2a-f15e-4cea-99fc-a9767dfa5810"/>
    <xsd:element name="properties">
      <xsd:complexType>
        <xsd:sequence>
          <xsd:element name="documentManagement">
            <xsd:complexType>
              <xsd:all>
                <xsd:element ref="ns2:Tagi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ad9e2a-f15e-4cea-99fc-a9767dfa5810" elementFormDefault="qualified">
    <xsd:import namespace="http://schemas.microsoft.com/office/2006/documentManagement/types"/>
    <xsd:import namespace="http://schemas.microsoft.com/office/infopath/2007/PartnerControls"/>
    <xsd:element name="Tagi" ma:index="8" nillable="true" ma:displayName="Tagi" ma:internalName="Tagi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079CC3-22E0-4BB0-B90F-0C57BF7396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9B7027-2D7D-449E-A7E5-C7C9012913F1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b8ad9e2a-f15e-4cea-99fc-a9767dfa5810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04B40CC-7AAD-4BFB-B50F-F839406DB2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ad9e2a-f15e-4cea-99fc-a9767dfa58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632</Words>
  <Application>Microsoft Office PowerPoint</Application>
  <PresentationFormat>Pokaz na ekranie (16:9)</PresentationFormat>
  <Paragraphs>87</Paragraphs>
  <Slides>9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Arial</vt:lpstr>
      <vt:lpstr>Calibri</vt:lpstr>
      <vt:lpstr>Motyw pakietu Office</vt:lpstr>
      <vt:lpstr>Prezentacja programu PowerPoint</vt:lpstr>
      <vt:lpstr>Centralny system ochrony dla urządzeń końcowych funkcjonujących w PGL LP</vt:lpstr>
      <vt:lpstr>Dlaczego realizujemy projekt EDR?</vt:lpstr>
      <vt:lpstr>Cele projektu</vt:lpstr>
      <vt:lpstr>Prezentacja programu PowerPoint</vt:lpstr>
      <vt:lpstr>Umowa DZ.271.28.2026 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M_USER</dc:creator>
  <cp:lastModifiedBy>Adam Rek</cp:lastModifiedBy>
  <cp:revision>51</cp:revision>
  <dcterms:created xsi:type="dcterms:W3CDTF">2016-09-09T09:29:50Z</dcterms:created>
  <dcterms:modified xsi:type="dcterms:W3CDTF">2026-09-09T07:09:08Z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0x0101001BA890D47B4F9944BE81BFA24173F6BA</vt:lpwstr>
  </property>
</Properties>
</file>