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4"/>
  </p:notesMasterIdLst>
  <p:sldIdLst>
    <p:sldId id="256" r:id="rId2"/>
    <p:sldId id="266" r:id="rId3"/>
    <p:sldId id="267" r:id="rId4"/>
    <p:sldId id="282" r:id="rId5"/>
    <p:sldId id="268" r:id="rId6"/>
    <p:sldId id="269" r:id="rId7"/>
    <p:sldId id="270" r:id="rId8"/>
    <p:sldId id="271" r:id="rId9"/>
    <p:sldId id="273" r:id="rId10"/>
    <p:sldId id="274" r:id="rId11"/>
    <p:sldId id="275" r:id="rId12"/>
    <p:sldId id="261" r:id="rId13"/>
    <p:sldId id="276" r:id="rId14"/>
    <p:sldId id="277" r:id="rId15"/>
    <p:sldId id="278" r:id="rId16"/>
    <p:sldId id="279" r:id="rId17"/>
    <p:sldId id="280" r:id="rId18"/>
    <p:sldId id="281" r:id="rId19"/>
    <p:sldId id="292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07" r:id="rId28"/>
    <p:sldId id="308" r:id="rId29"/>
    <p:sldId id="284" r:id="rId30"/>
    <p:sldId id="287" r:id="rId31"/>
    <p:sldId id="288" r:id="rId32"/>
    <p:sldId id="286" r:id="rId33"/>
    <p:sldId id="289" r:id="rId34"/>
    <p:sldId id="283" r:id="rId35"/>
    <p:sldId id="290" r:id="rId36"/>
    <p:sldId id="291" r:id="rId37"/>
    <p:sldId id="301" r:id="rId38"/>
    <p:sldId id="302" r:id="rId39"/>
    <p:sldId id="303" r:id="rId40"/>
    <p:sldId id="304" r:id="rId41"/>
    <p:sldId id="305" r:id="rId42"/>
    <p:sldId id="306" r:id="rId43"/>
  </p:sldIdLst>
  <p:sldSz cx="12192000" cy="6858000"/>
  <p:notesSz cx="6858000" cy="9144000"/>
  <p:embeddedFontLst>
    <p:embeddedFont>
      <p:font typeface="Arial Black" panose="020B0A04020102020204" pitchFamily="34" charset="0"/>
      <p:bold r:id="rId45"/>
    </p:embeddedFont>
    <p:embeddedFont>
      <p:font typeface="Lato" panose="020F0502020204030203" pitchFamily="34" charset="0"/>
      <p:regular r:id="rId46"/>
      <p:bold r:id="rId47"/>
      <p:italic r:id="rId48"/>
      <p:boldItalic r:id="rId49"/>
    </p:embeddedFont>
    <p:embeddedFont>
      <p:font typeface="Poppins" panose="00000500000000000000" pitchFamily="2" charset="-18"/>
      <p:regular r:id="rId50"/>
      <p:bold r:id="rId51"/>
      <p:italic r:id="rId52"/>
      <p:boldItalic r:id="rId53"/>
    </p:embeddedFont>
    <p:embeddedFont>
      <p:font typeface="Verdana" panose="020B060403050404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09BA46-47A4-4DF9-BAD3-8B0F039678C4}">
  <a:tblStyle styleId="{EE09BA46-47A4-4DF9-BAD3-8B0F039678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14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5B21446-878B-0372-1D8B-4217AAC58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9389EB74-338B-99A2-9CF2-3419B2856E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484FCFF-D792-A57F-02EC-2271BCC239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427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07ABC56-A5AB-B04D-1617-46EE8E34D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FD0443BA-DD7F-2A90-9DB1-3DF40F9FBE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3EE6122-994B-3323-0C60-92BBD0B6BC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6662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682649A-29FE-961B-015A-21BC3EC3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9C459551-84E4-EFEF-9A4B-0E8297D836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F487DC80-3839-7C9D-DC2D-E5978938F1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0287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2D1DA01-7CA6-F261-C3C4-1332CD5B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4F67096-AB16-EAD2-FC52-3E147C30CC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FAF1997E-5C4A-C6C9-AA08-BFC9CAD3C1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138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1F9C964-F5B4-1814-7D9F-18836112B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45422DB-C896-B59D-57BF-9915540119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B62F34E-1464-6F75-ADC7-72DB8C96DD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2068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CB6AE0F-F387-1AD7-EBE9-D7DCB12AC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224AC46-43CA-9B5E-B4DF-F8B80FBE3D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E6294E0-6938-4A72-95E7-78F4447BFE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7433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74E0FEE-CF2C-0C12-E73B-C280F143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3E8BEB2-1B33-24B6-0695-0A160133F8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98A4E61-C19F-4C5B-4E88-E7287581A6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9428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A75BA05-91A2-9ACC-5641-D66B2A7FA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BB4B0B30-0596-1C45-ECFF-B55EAA7931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F9A3117-BC84-7F9F-9B8C-94F570AD8F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2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8665F31-BD78-FE23-513F-5F8410DE8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DDF169B4-6242-04F3-71DD-8404E460F7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FB89A96D-AF6B-11C8-B1E8-653C17782D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1261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61E5DDF-CFED-1C96-C3D4-BE7A6AFE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AF24FD1-2FD5-2E1C-48EA-E6375EF7C5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E946CFA-19B1-BCCD-F26D-542A218699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393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D9249FBF-F385-E4E5-6773-06D777F47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71E1DA8-08CE-DE15-D5F3-3F52924FD1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9085067-5F1E-C87A-54C6-6568204746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261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78C6046-D7C8-F2C5-57E3-8B4DC6133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A32B340E-3AC4-CD13-6EFA-0BF60DEE0C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3DC88F4-F707-AC84-1029-824003B201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965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C3AB44B-5E22-6FAA-E3FD-72B94F233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DBDE199D-C0CC-0A73-9B7A-D75D752E4B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617CC4F-714A-AFF7-E1DE-CC39EBA7DB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87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849CC24-8073-51C3-B52F-4043AB2D2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EB94FD4-0D3C-0E6A-6FFA-A6A1480E22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66388775-A117-C18C-5F70-576F8B5EE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1531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E5D2117-CDFD-736F-89BC-187C1B595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EABDF9F-7A56-1482-B99F-DF460A55A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8BD0840-CEB2-3B14-D5A6-80D3A86DEC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7701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59DC631-D7D2-422C-D39A-D6450934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5A1F278-C3B4-679C-1399-FC446DA27D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9441534-2B7F-C5D1-CEE9-836475D4E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1426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BBCAB5AB-2CBB-0FF8-370F-99091681B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D98577E-CA05-5712-E858-7CB86493A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E0B8536-1917-A4D0-4256-CE6E69A40F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4098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138849C-3107-E23C-1A25-6E0BD237E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53A806ED-AE7F-6278-4C22-FB820A3BA3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1616D9A-528A-1541-D4D3-1CE92D3B3B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4633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A0DAC2E-E779-5D7C-3BAD-D74E7BCA5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1F2F6484-14E4-55D4-AC09-8A874A3857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7C2C6EFE-2E83-9367-F330-C6736605FE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11092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162C95F-9F52-3036-FD60-E615A595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1027B0C-C674-432B-3266-368FD54AED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F7396E8-84AC-7149-912D-C4E746EA46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8250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0E4E8AA-8B37-034D-F66E-0C73193C7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DDC5E3F-ED3B-5A4D-6ADE-757FC55E02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777396D8-E901-D362-F7CE-325092826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624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6EECF97-E5FA-A059-6C56-5BB0210CB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F6945FAF-8C73-5F5C-2234-538C20DDAA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76C9C400-4890-A23A-DCDD-C89F1BC9E7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6908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522F029-6318-0FE5-0BDF-C547061B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0BC5C54-E418-C18D-5F3C-95D1A9A291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44E0010-98D9-354C-EE33-9BE4A6A5AB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23375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A1CE298-180F-75B7-6E91-992C83E56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5D5818A-1BFB-72BA-006E-F687262DEC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DA93838-D832-6473-846D-1A67DDF3B8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5007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B1C5738-AC83-1EDB-3243-831927D1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414204C-AC0B-9D22-E0E6-D4BF72E00C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77F1135-5AFF-D1EE-8C0E-9CA590FD47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34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563733C-0751-3A9C-3EE8-19584F67C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7663E67-C795-1D6F-B97F-78CEADD73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4D34A9FB-D750-77EB-62BF-5E57EE4B79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6449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E1709EF-EDB4-E8D8-6E92-787FDB42A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39E2E87-2AFB-DABE-501F-6976C5AA7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EA14D10-9928-8ED4-902A-B17889BC66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25026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71B561B-BCE8-1716-2B89-0D0F59F75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45A572E-C263-8AB8-3767-E7F3B00757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49B82F0-36FB-0836-D85A-93F3DE9633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83371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B164FCC-E050-22BB-8D31-58EE2AB50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6CEA140-A7AE-CC0E-A6EC-2B80BF3325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3F9C3EF-23C1-B137-26CF-AFD97DD6DB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27808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3DF1DA5-5A48-EE00-28D0-1C79EFB67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D1BEFBA-160B-CBA1-07D9-580A826E3D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B7925D2-A144-06F8-83A9-92860BD48B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4087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31FC1E6-F207-0DF9-C16D-EB28F042D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1F1523F-7028-F776-DD5E-3384EE32F4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2997AAC-3528-7E83-B11C-32AFEEAC7A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1275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BFFCCAC-FF1E-F34A-D5BE-F3B5F933B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4A7B141-3ED4-97C0-D23D-F3FF8B05F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2B34EBF0-AB16-250F-B57B-3227174CB5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134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B645F01-93E1-FE31-2141-64B0D48B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19388075-E31C-AF95-A632-C6142B2B91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4A85404-9A9E-3FEB-00B2-13EAF2F39B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9970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31BBE9B-A609-EFA9-C3CF-753B72926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91759C7-2410-F3B0-54F8-E7D7D45476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1AC1F11-825E-9FB9-A3EC-C39D433C1F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96554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BF2D22B1-E5B5-05C5-FD6C-BA65F33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668BB58-A888-73B7-2DDA-FA89293594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923A4AE-F0D4-FCFF-A01F-BFAF1718BE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89102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8D21FD4-1E65-AEA9-D197-6E5842BB8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CC32953-0905-B47B-17FF-B76B42ED78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3425B616-AA7B-17C0-018B-1E11495923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1365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CE33B77-531B-631E-34C5-789D14C0D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7A836EB-AF9A-4D6D-9094-4215C074BD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96F082AE-C069-134D-064A-89A3410A90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51401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36D2A793-865F-DBC2-DFA9-7CB237AE6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143B3BF6-F0C7-F679-1B9A-BB88DDF218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A685427-6033-7CF4-EBC0-D67ADD35DE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2089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C0E01E7-3C61-BF7A-9530-4BF35FB87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6C1BB551-28F5-AEE8-D222-4C0D8CA695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51F5D5F-882F-0A61-0264-FEEBAC5F54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42186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33A84A1-C1DC-A814-EB7D-93FCC65C4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B62BAD5-410E-9374-4D2E-7F31F15BB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56ABDF06-315A-9F1F-0233-3C55CF23A9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9917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fif"/><Relationship Id="rId5" Type="http://schemas.openxmlformats.org/officeDocument/2006/relationships/image" Target="../media/image38.jfif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jf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fif"/><Relationship Id="rId5" Type="http://schemas.openxmlformats.org/officeDocument/2006/relationships/image" Target="../media/image40.jfif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C50DD19B-1251-1267-6E5B-A3B8026AFAD8}"/>
              </a:ext>
            </a:extLst>
          </p:cNvPr>
          <p:cNvSpPr/>
          <p:nvPr/>
        </p:nvSpPr>
        <p:spPr>
          <a:xfrm>
            <a:off x="-6340578" y="-1563345"/>
            <a:ext cx="25609984" cy="11250356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855469" y="2211227"/>
            <a:ext cx="8481060" cy="74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42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LAS W JEDNYM LINKU</a:t>
            </a: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2113188" y="3441829"/>
            <a:ext cx="8096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 dirty="0">
                <a:solidFill>
                  <a:srgbClr val="92D050"/>
                </a:solidFill>
                <a:latin typeface="Lato"/>
                <a:ea typeface="Lato"/>
                <a:cs typeface="Lato"/>
                <a:sym typeface="Lato"/>
              </a:rPr>
              <a:t>CYFROWY DROGOWSKAZ DLA STRAŻY POŻARNEJ I ZUL</a:t>
            </a:r>
            <a:endParaRPr sz="2000" b="1" dirty="0">
              <a:solidFill>
                <a:srgbClr val="92D050"/>
              </a:solidFill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2FEFDE0C-3864-628A-1FD6-7A4FDA2119E3}"/>
              </a:ext>
            </a:extLst>
          </p:cNvPr>
          <p:cNvSpPr/>
          <p:nvPr/>
        </p:nvSpPr>
        <p:spPr>
          <a:xfrm>
            <a:off x="2811008" y="-273355"/>
            <a:ext cx="6569982" cy="164616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Google Shape;621;p33">
            <a:extLst>
              <a:ext uri="{FF2B5EF4-FFF2-40B4-BE49-F238E27FC236}">
                <a16:creationId xmlns:a16="http://schemas.microsoft.com/office/drawing/2014/main" id="{B1896A09-8198-EDEB-6BCA-6A9539865BA1}"/>
              </a:ext>
            </a:extLst>
          </p:cNvPr>
          <p:cNvSpPr txBox="1">
            <a:spLocks/>
          </p:cNvSpPr>
          <p:nvPr/>
        </p:nvSpPr>
        <p:spPr>
          <a:xfrm>
            <a:off x="2232899" y="4382678"/>
            <a:ext cx="7726200" cy="166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l-PL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Rafał Sosnowski</a:t>
            </a:r>
            <a:br>
              <a:rPr lang="pl-PL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br>
              <a:rPr lang="pl-PL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l-PL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Miłosz Runge</a:t>
            </a:r>
            <a:br>
              <a:rPr lang="pl-PL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pl-PL" sz="2000" dirty="0">
              <a:solidFill>
                <a:schemeClr val="bg2">
                  <a:lumMod val="20000"/>
                  <a:lumOff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8DEB6CF-208F-17AF-ABBB-483CDEC08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1C243F70-3E08-01B2-FA4E-3A790311B1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64C5ECC7-E573-153A-62D6-BC410632C7E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3FCB14F-CCFF-CF90-8F3D-4DA6AE1B4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347" y="319716"/>
            <a:ext cx="2451980" cy="245198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6E1683D-F117-22DE-0977-8E6AE133114C}"/>
              </a:ext>
            </a:extLst>
          </p:cNvPr>
          <p:cNvSpPr txBox="1"/>
          <p:nvPr/>
        </p:nvSpPr>
        <p:spPr>
          <a:xfrm>
            <a:off x="2652665" y="954863"/>
            <a:ext cx="2426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</a:rPr>
              <a:t>22 mln</a:t>
            </a:r>
          </a:p>
        </p:txBody>
      </p:sp>
      <p:pic>
        <p:nvPicPr>
          <p:cNvPr id="7" name="Obraz 6" descr="Whatsapp Logo PNG icon 16716480 PNG">
            <a:extLst>
              <a:ext uri="{FF2B5EF4-FFF2-40B4-BE49-F238E27FC236}">
                <a16:creationId xmlns:a16="http://schemas.microsoft.com/office/drawing/2014/main" id="{D247F727-30B2-638E-E03C-5741B78F85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142" y="2459176"/>
            <a:ext cx="1343859" cy="134385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45502DE7-B5A2-A9AA-1A1F-5F83AAF83F17}"/>
              </a:ext>
            </a:extLst>
          </p:cNvPr>
          <p:cNvSpPr txBox="1"/>
          <p:nvPr/>
        </p:nvSpPr>
        <p:spPr>
          <a:xfrm>
            <a:off x="3200979" y="2771696"/>
            <a:ext cx="2426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</a:rPr>
              <a:t>18 mln</a:t>
            </a:r>
          </a:p>
        </p:txBody>
      </p:sp>
      <p:pic>
        <p:nvPicPr>
          <p:cNvPr id="11" name="Obraz 10" descr="instagram-logo-png-transparent-background – The Dream Foundry">
            <a:extLst>
              <a:ext uri="{FF2B5EF4-FFF2-40B4-BE49-F238E27FC236}">
                <a16:creationId xmlns:a16="http://schemas.microsoft.com/office/drawing/2014/main" id="{20A2E087-F946-D3E0-F91C-528DC3BEC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7071" y="4157890"/>
            <a:ext cx="1173433" cy="1172627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ECD1945-7253-9EC0-B1DA-46225E00B650}"/>
              </a:ext>
            </a:extLst>
          </p:cNvPr>
          <p:cNvSpPr txBox="1"/>
          <p:nvPr/>
        </p:nvSpPr>
        <p:spPr>
          <a:xfrm>
            <a:off x="3865829" y="4309276"/>
            <a:ext cx="242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13 mln</a:t>
            </a:r>
          </a:p>
        </p:txBody>
      </p:sp>
      <p:pic>
        <p:nvPicPr>
          <p:cNvPr id="13" name="Obraz 12" descr="File:Telegram logo.svg - Wikimedia Commons">
            <a:extLst>
              <a:ext uri="{FF2B5EF4-FFF2-40B4-BE49-F238E27FC236}">
                <a16:creationId xmlns:a16="http://schemas.microsoft.com/office/drawing/2014/main" id="{6F8D3410-3E7D-6AC8-9E30-D6886650D8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0154" y="5571421"/>
            <a:ext cx="1045675" cy="1045675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D9CCF96-23B2-99E1-7A3F-6EB87D13783B}"/>
              </a:ext>
            </a:extLst>
          </p:cNvPr>
          <p:cNvSpPr txBox="1"/>
          <p:nvPr/>
        </p:nvSpPr>
        <p:spPr>
          <a:xfrm>
            <a:off x="4259655" y="5740315"/>
            <a:ext cx="2426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chemeClr val="bg1"/>
                </a:solidFill>
              </a:rPr>
              <a:t>3 mln</a:t>
            </a:r>
          </a:p>
        </p:txBody>
      </p:sp>
    </p:spTree>
    <p:extLst>
      <p:ext uri="{BB962C8B-B14F-4D97-AF65-F5344CB8AC3E}">
        <p14:creationId xmlns:p14="http://schemas.microsoft.com/office/powerpoint/2010/main" val="153715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5DCDF501-B124-1AE5-B02A-B4989A63E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F4B1D1FD-7708-A0D2-5B18-9923EC4BBC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9458E73F-45F3-BAFC-3B31-A6EA40230412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3540512-3893-8702-AA1B-62D1CE519FAB}"/>
              </a:ext>
            </a:extLst>
          </p:cNvPr>
          <p:cNvSpPr txBox="1"/>
          <p:nvPr/>
        </p:nvSpPr>
        <p:spPr>
          <a:xfrm>
            <a:off x="1490805" y="3689034"/>
            <a:ext cx="103843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B050"/>
                </a:solidFill>
                <a:latin typeface="Arial Black" panose="020B0A04020102020204" pitchFamily="34" charset="0"/>
              </a:rPr>
              <a:t>„Wesołych </a:t>
            </a:r>
            <a:r>
              <a:rPr lang="pl-PL" sz="6600" b="1" dirty="0">
                <a:solidFill>
                  <a:srgbClr val="FF0000"/>
                </a:solidFill>
                <a:latin typeface="Arial Black" panose="020B0A04020102020204" pitchFamily="34" charset="0"/>
              </a:rPr>
              <a:t>Świąt !”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96F0C9B-A26D-675E-642B-6820B9A9147C}"/>
              </a:ext>
            </a:extLst>
          </p:cNvPr>
          <p:cNvSpPr txBox="1"/>
          <p:nvPr/>
        </p:nvSpPr>
        <p:spPr>
          <a:xfrm>
            <a:off x="2830333" y="2325341"/>
            <a:ext cx="6694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Podpowiedź…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36A67EF-932D-04EC-70D5-05111ED6AED3}"/>
              </a:ext>
            </a:extLst>
          </p:cNvPr>
          <p:cNvSpPr txBox="1"/>
          <p:nvPr/>
        </p:nvSpPr>
        <p:spPr>
          <a:xfrm>
            <a:off x="1136210" y="920178"/>
            <a:ext cx="10384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Stary dobry znajomy z 1992 roku…</a:t>
            </a:r>
          </a:p>
        </p:txBody>
      </p:sp>
    </p:spTree>
    <p:extLst>
      <p:ext uri="{BB962C8B-B14F-4D97-AF65-F5344CB8AC3E}">
        <p14:creationId xmlns:p14="http://schemas.microsoft.com/office/powerpoint/2010/main" val="102940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14E25E87-6372-43CE-E422-62B97E0C1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1C82ADB5-07DA-B29D-206E-BF0B4D3BAE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189CECF6-DC72-D231-BBC8-5AAAE6F1BE41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2" name="Obraz 1" descr="Download Free Message app Icons in PNG &amp; SVG | Magnific (formerly Freepik)">
            <a:extLst>
              <a:ext uri="{FF2B5EF4-FFF2-40B4-BE49-F238E27FC236}">
                <a16:creationId xmlns:a16="http://schemas.microsoft.com/office/drawing/2014/main" id="{67073019-22E6-C76B-43DF-CBCA446EE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387" y="1588129"/>
            <a:ext cx="3520538" cy="352053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E0817D2-608E-EAE1-406D-8C916E601B9B}"/>
              </a:ext>
            </a:extLst>
          </p:cNvPr>
          <p:cNvSpPr txBox="1"/>
          <p:nvPr/>
        </p:nvSpPr>
        <p:spPr>
          <a:xfrm>
            <a:off x="6768974" y="2794400"/>
            <a:ext cx="3746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chemeClr val="bg1"/>
                </a:solidFill>
                <a:latin typeface="Arial Black" panose="020B0A04020102020204" pitchFamily="34" charset="0"/>
              </a:rPr>
              <a:t>30 mln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9772799-E2DE-4EB0-E065-4A593F1D65CB}"/>
              </a:ext>
            </a:extLst>
          </p:cNvPr>
          <p:cNvSpPr txBox="1"/>
          <p:nvPr/>
        </p:nvSpPr>
        <p:spPr>
          <a:xfrm>
            <a:off x="1579829" y="5269871"/>
            <a:ext cx="3746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FFFF00"/>
                </a:solidFill>
                <a:latin typeface="Arial Black" panose="020B0A04020102020204" pitchFamily="34" charset="0"/>
              </a:rPr>
              <a:t>SMS </a:t>
            </a:r>
            <a:r>
              <a:rPr lang="pl-PL" sz="6600" b="1" dirty="0">
                <a:solidFill>
                  <a:srgbClr val="FFFF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  <a:endParaRPr lang="pl-PL" sz="66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3FCAC248-53C3-BB13-387E-2879DD111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5AC513BD-26F1-6801-AD2A-652BEDC2ED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19C974B2-1418-04E0-176C-DB845DF90C5D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2" name="Obraz 1" descr="Download Free Message app Icons in PNG &amp; SVG | Magnific (formerly Freepik)">
            <a:extLst>
              <a:ext uri="{FF2B5EF4-FFF2-40B4-BE49-F238E27FC236}">
                <a16:creationId xmlns:a16="http://schemas.microsoft.com/office/drawing/2014/main" id="{695CC011-D588-EC47-90B5-2F13A6C31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38" y="1870753"/>
            <a:ext cx="3520538" cy="3520538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BB6BADE-A355-DDB2-CEA1-4AB8C43795C7}"/>
              </a:ext>
            </a:extLst>
          </p:cNvPr>
          <p:cNvSpPr txBox="1"/>
          <p:nvPr/>
        </p:nvSpPr>
        <p:spPr>
          <a:xfrm>
            <a:off x="4551754" y="1454486"/>
            <a:ext cx="73345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Na świecie nawet 25 miliardów </a:t>
            </a:r>
            <a:r>
              <a:rPr lang="pl-PL" sz="3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SMSów</a:t>
            </a:r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 dziennie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BD6AA70-1E53-BE05-AF67-EF294558D3A2}"/>
              </a:ext>
            </a:extLst>
          </p:cNvPr>
          <p:cNvSpPr txBox="1"/>
          <p:nvPr/>
        </p:nvSpPr>
        <p:spPr>
          <a:xfrm>
            <a:off x="4785006" y="3046247"/>
            <a:ext cx="6681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Czyli…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2132923-EA38-EA0E-4796-245E0695F141}"/>
              </a:ext>
            </a:extLst>
          </p:cNvPr>
          <p:cNvSpPr txBox="1"/>
          <p:nvPr/>
        </p:nvSpPr>
        <p:spPr>
          <a:xfrm>
            <a:off x="4694471" y="4367348"/>
            <a:ext cx="6681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FFFF00"/>
                </a:solidFill>
                <a:latin typeface="Arial Black" panose="020B0A04020102020204" pitchFamily="34" charset="0"/>
              </a:rPr>
              <a:t>Około 290 tyś. na sekundę</a:t>
            </a:r>
          </a:p>
        </p:txBody>
      </p:sp>
    </p:spTree>
    <p:extLst>
      <p:ext uri="{BB962C8B-B14F-4D97-AF65-F5344CB8AC3E}">
        <p14:creationId xmlns:p14="http://schemas.microsoft.com/office/powerpoint/2010/main" val="25819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41E6128C-F01A-D604-4443-17DEE60B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DCD628DD-9775-0EE2-DA8E-71472F4E7F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109994BC-39B4-384A-6ED4-AA0463607797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E57C035-BA5E-DA0F-CDCF-7B3D35C90C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577" y="366822"/>
            <a:ext cx="2451980" cy="2451980"/>
          </a:xfrm>
          <a:prstGeom prst="rect">
            <a:avLst/>
          </a:prstGeom>
        </p:spPr>
      </p:pic>
      <p:pic>
        <p:nvPicPr>
          <p:cNvPr id="7" name="Obraz 6" descr="Whatsapp Logo PNG icon 16716480 PNG">
            <a:extLst>
              <a:ext uri="{FF2B5EF4-FFF2-40B4-BE49-F238E27FC236}">
                <a16:creationId xmlns:a16="http://schemas.microsoft.com/office/drawing/2014/main" id="{4A256EDC-818F-E8BD-6A37-A93423C95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637" y="2577771"/>
            <a:ext cx="1343859" cy="1343859"/>
          </a:xfrm>
          <a:prstGeom prst="rect">
            <a:avLst/>
          </a:prstGeom>
        </p:spPr>
      </p:pic>
      <p:pic>
        <p:nvPicPr>
          <p:cNvPr id="11" name="Obraz 10" descr="instagram-logo-png-transparent-background – The Dream Foundry">
            <a:extLst>
              <a:ext uri="{FF2B5EF4-FFF2-40B4-BE49-F238E27FC236}">
                <a16:creationId xmlns:a16="http://schemas.microsoft.com/office/drawing/2014/main" id="{4FF52BFF-7834-B1CA-AF0B-A9BC341A5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849" y="4187660"/>
            <a:ext cx="1173433" cy="1172627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6E79014-26F0-B2B4-B262-ADA3FF72DA5D}"/>
              </a:ext>
            </a:extLst>
          </p:cNvPr>
          <p:cNvSpPr txBox="1"/>
          <p:nvPr/>
        </p:nvSpPr>
        <p:spPr>
          <a:xfrm>
            <a:off x="4893366" y="2884159"/>
            <a:ext cx="19567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rgbClr val="FF0000"/>
                </a:solidFill>
                <a:latin typeface="Arial Black" panose="020B0A04020102020204" pitchFamily="34" charset="0"/>
              </a:rPr>
              <a:t>VS</a:t>
            </a:r>
          </a:p>
        </p:txBody>
      </p:sp>
      <p:pic>
        <p:nvPicPr>
          <p:cNvPr id="13" name="Obraz 12" descr="File:Telegram logo.svg - Wikimedia Commons">
            <a:extLst>
              <a:ext uri="{FF2B5EF4-FFF2-40B4-BE49-F238E27FC236}">
                <a16:creationId xmlns:a16="http://schemas.microsoft.com/office/drawing/2014/main" id="{8CDE1CE6-A257-06CB-4617-B73A01DDF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025" y="5626317"/>
            <a:ext cx="1045675" cy="1045675"/>
          </a:xfrm>
          <a:prstGeom prst="rect">
            <a:avLst/>
          </a:prstGeom>
        </p:spPr>
      </p:pic>
      <p:pic>
        <p:nvPicPr>
          <p:cNvPr id="4" name="Obraz 3" descr="Download Free Message app Icons in PNG &amp; SVG | Magnific (formerly Freepik)">
            <a:extLst>
              <a:ext uri="{FF2B5EF4-FFF2-40B4-BE49-F238E27FC236}">
                <a16:creationId xmlns:a16="http://schemas.microsoft.com/office/drawing/2014/main" id="{3DF4ACA1-F418-D184-C118-F94710447F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4841" y="2122221"/>
            <a:ext cx="2613558" cy="2613558"/>
          </a:xfrm>
          <a:prstGeom prst="rect">
            <a:avLst/>
          </a:prstGeom>
        </p:spPr>
      </p:pic>
      <p:sp>
        <p:nvSpPr>
          <p:cNvPr id="15" name="Nawias klamrowy zamykający 14">
            <a:extLst>
              <a:ext uri="{FF2B5EF4-FFF2-40B4-BE49-F238E27FC236}">
                <a16:creationId xmlns:a16="http://schemas.microsoft.com/office/drawing/2014/main" id="{011B17E9-B607-42C0-6002-E5F69D053111}"/>
              </a:ext>
            </a:extLst>
          </p:cNvPr>
          <p:cNvSpPr/>
          <p:nvPr/>
        </p:nvSpPr>
        <p:spPr>
          <a:xfrm>
            <a:off x="2363908" y="724277"/>
            <a:ext cx="687983" cy="5947715"/>
          </a:xfrm>
          <a:prstGeom prst="rightBrace">
            <a:avLst/>
          </a:prstGeom>
          <a:ln w="107950">
            <a:solidFill>
              <a:schemeClr val="bg1"/>
            </a:solidFill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E95AAB68-4C88-DEA1-2EC1-D7DC6F40996D}"/>
              </a:ext>
            </a:extLst>
          </p:cNvPr>
          <p:cNvSpPr txBox="1"/>
          <p:nvPr/>
        </p:nvSpPr>
        <p:spPr>
          <a:xfrm>
            <a:off x="3082664" y="1905693"/>
            <a:ext cx="14208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R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E</a:t>
            </a:r>
          </a:p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T</a:t>
            </a:r>
          </a:p>
        </p:txBody>
      </p:sp>
      <p:pic>
        <p:nvPicPr>
          <p:cNvPr id="17" name="Obraz 16" descr="Download Crown Png Images Free Download Png Royalty Free Download - Crown  Clipart No Background PNG Image with No Background - PNGkey.com">
            <a:extLst>
              <a:ext uri="{FF2B5EF4-FFF2-40B4-BE49-F238E27FC236}">
                <a16:creationId xmlns:a16="http://schemas.microsoft.com/office/drawing/2014/main" id="{1EE07225-CCA7-73A7-60C7-FCF4E97FEC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8943" y="480999"/>
            <a:ext cx="3185353" cy="206889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DB2C524-41B5-DA19-8044-4491379A321D}"/>
              </a:ext>
            </a:extLst>
          </p:cNvPr>
          <p:cNvSpPr txBox="1"/>
          <p:nvPr/>
        </p:nvSpPr>
        <p:spPr>
          <a:xfrm rot="2539724">
            <a:off x="-45409" y="2711943"/>
            <a:ext cx="58335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rgbClr val="FFFF00"/>
                </a:solidFill>
                <a:latin typeface="Arial Black" panose="020B0A04020102020204" pitchFamily="34" charset="0"/>
              </a:rPr>
              <a:t>DUUUŻO INTERNETU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DF78897-C17D-DE68-2D3B-FF65F5EA25F0}"/>
              </a:ext>
            </a:extLst>
          </p:cNvPr>
          <p:cNvSpPr txBox="1"/>
          <p:nvPr/>
        </p:nvSpPr>
        <p:spPr>
          <a:xfrm>
            <a:off x="7537083" y="4919727"/>
            <a:ext cx="2860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rgbClr val="92D050"/>
                </a:solidFill>
                <a:latin typeface="Arial Black" panose="020B0A04020102020204" pitchFamily="34" charset="0"/>
              </a:rPr>
              <a:t>TROSZKĘ</a:t>
            </a:r>
          </a:p>
          <a:p>
            <a:pPr algn="ctr"/>
            <a:r>
              <a:rPr lang="pl-PL" sz="1600" b="1" dirty="0">
                <a:solidFill>
                  <a:srgbClr val="92D050"/>
                </a:solidFill>
                <a:latin typeface="Arial Black" panose="020B0A04020102020204" pitchFamily="34" charset="0"/>
              </a:rPr>
              <a:t>INTERNETU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30420C8-BAF5-3011-B62F-4FFB5B8B53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920571" y="-333394"/>
            <a:ext cx="7758544" cy="775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5" grpId="1" animBg="1"/>
      <p:bldP spid="16" grpId="0"/>
      <p:bldP spid="16" grpId="1"/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D63F634C-B2A2-C362-2265-EFA7C46D2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1505E-EEDF-7730-0D08-462ECB444C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8410FF97-04BB-3BB1-5199-EA597E521D5B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 descr="Download Free Message app Icons in PNG &amp; SVG | Magnific (formerly Freepik)">
            <a:extLst>
              <a:ext uri="{FF2B5EF4-FFF2-40B4-BE49-F238E27FC236}">
                <a16:creationId xmlns:a16="http://schemas.microsoft.com/office/drawing/2014/main" id="{30803B78-693B-F2E6-61E9-54D2829F3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85" y="2122221"/>
            <a:ext cx="2613558" cy="261355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4E9CCEC-06E6-5557-DB65-415749F0C700}"/>
              </a:ext>
            </a:extLst>
          </p:cNvPr>
          <p:cNvSpPr txBox="1"/>
          <p:nvPr/>
        </p:nvSpPr>
        <p:spPr>
          <a:xfrm>
            <a:off x="4076648" y="3039052"/>
            <a:ext cx="7334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Uniwersalny i powszechny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D99C457-1E16-0FAB-2761-5CD6FE2D41DB}"/>
              </a:ext>
            </a:extLst>
          </p:cNvPr>
          <p:cNvSpPr txBox="1"/>
          <p:nvPr/>
        </p:nvSpPr>
        <p:spPr>
          <a:xfrm>
            <a:off x="4076647" y="1404115"/>
            <a:ext cx="76204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Nie wymaga szybkiego </a:t>
            </a:r>
            <a:r>
              <a:rPr lang="pl-PL" sz="3200" b="1" dirty="0" err="1">
                <a:solidFill>
                  <a:schemeClr val="bg1"/>
                </a:solidFill>
                <a:latin typeface="Arial Black" panose="020B0A04020102020204" pitchFamily="34" charset="0"/>
              </a:rPr>
              <a:t>internetu</a:t>
            </a:r>
            <a:b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l-PL" sz="2000" b="1" dirty="0">
                <a:solidFill>
                  <a:srgbClr val="FFC000"/>
                </a:solidFill>
                <a:latin typeface="Arial Black" panose="020B0A04020102020204" pitchFamily="34" charset="0"/>
              </a:rPr>
              <a:t>(wystarczy słaby zasięg)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11DDE12-CDC0-218E-C73B-A0E5F08AD5D6}"/>
              </a:ext>
            </a:extLst>
          </p:cNvPr>
          <p:cNvSpPr txBox="1"/>
          <p:nvPr/>
        </p:nvSpPr>
        <p:spPr>
          <a:xfrm>
            <a:off x="3686809" y="4447339"/>
            <a:ext cx="8212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Nośnik danych </a:t>
            </a:r>
            <a:r>
              <a:rPr lang="pl-PL" sz="4000" b="1" dirty="0">
                <a:solidFill>
                  <a:srgbClr val="92D050"/>
                </a:solidFill>
                <a:latin typeface="Arial Black" panose="020B0A04020102020204" pitchFamily="34" charset="0"/>
              </a:rPr>
              <a:t>GIS</a:t>
            </a:r>
            <a:b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l-PL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(np. bezpośrednie linki z geometrią terenową)</a:t>
            </a:r>
          </a:p>
        </p:txBody>
      </p:sp>
    </p:spTree>
    <p:extLst>
      <p:ext uri="{BB962C8B-B14F-4D97-AF65-F5344CB8AC3E}">
        <p14:creationId xmlns:p14="http://schemas.microsoft.com/office/powerpoint/2010/main" val="42329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E46CEAC-FF6A-E882-2877-0B46A9FF4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876CFD1B-6641-B418-BDF4-6E8701F0D419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 descr="Rendered illustration depicting a signpost. It is a concept image that reminds me of anxiety for the future. 3D illustration. Dark background.">
            <a:extLst>
              <a:ext uri="{FF2B5EF4-FFF2-40B4-BE49-F238E27FC236}">
                <a16:creationId xmlns:a16="http://schemas.microsoft.com/office/drawing/2014/main" id="{5431A7D8-C41A-9379-82A4-19B6330E9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36CAD13-05ED-E060-1611-9492E8DE928A}"/>
              </a:ext>
            </a:extLst>
          </p:cNvPr>
          <p:cNvSpPr txBox="1"/>
          <p:nvPr/>
        </p:nvSpPr>
        <p:spPr>
          <a:xfrm>
            <a:off x="2151707" y="1635556"/>
            <a:ext cx="1107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600" b="1" dirty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5603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AEF92026-B3A1-8D9D-439F-A122CB644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03DF108-DB1E-E030-7B7F-7483E48DE603}"/>
              </a:ext>
            </a:extLst>
          </p:cNvPr>
          <p:cNvSpPr txBox="1"/>
          <p:nvPr/>
        </p:nvSpPr>
        <p:spPr>
          <a:xfrm>
            <a:off x="2428716" y="2970226"/>
            <a:ext cx="7334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Uwaga drastyczne zdjęcie !</a:t>
            </a:r>
          </a:p>
        </p:txBody>
      </p:sp>
    </p:spTree>
    <p:extLst>
      <p:ext uri="{BB962C8B-B14F-4D97-AF65-F5344CB8AC3E}">
        <p14:creationId xmlns:p14="http://schemas.microsoft.com/office/powerpoint/2010/main" val="42152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3723B79-6A81-B3DE-9A2E-6820DC91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Taktyka - las w płomieniach - Strazacki.pl portal o straży pożarnej">
            <a:extLst>
              <a:ext uri="{FF2B5EF4-FFF2-40B4-BE49-F238E27FC236}">
                <a16:creationId xmlns:a16="http://schemas.microsoft.com/office/drawing/2014/main" id="{1ECD6C54-8AE6-B739-CBEE-D5CBCF9E1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7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93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F0AE42EB-BBE2-0C12-3942-5875624BD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219F8C4-4C0C-09B7-B8ED-2E6DCE588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8664" cy="686488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5751B81-259F-36F0-7252-7ECB7D7DA732}"/>
              </a:ext>
            </a:extLst>
          </p:cNvPr>
          <p:cNvSpPr txBox="1"/>
          <p:nvPr/>
        </p:nvSpPr>
        <p:spPr>
          <a:xfrm>
            <a:off x="6214136" y="2724420"/>
            <a:ext cx="5033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Liczy się czas !</a:t>
            </a:r>
          </a:p>
        </p:txBody>
      </p:sp>
    </p:spTree>
    <p:extLst>
      <p:ext uri="{BB962C8B-B14F-4D97-AF65-F5344CB8AC3E}">
        <p14:creationId xmlns:p14="http://schemas.microsoft.com/office/powerpoint/2010/main" val="60775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az 1" descr="Przebieg akcji gaśniczej pożaru lasu na terenie Gminy Lipnica Murowana w  dniach 17–19 kwietnia 2025 r. - Komenda Powiatowa Państwowej Straży  Pożarnej w Bochni - Portal Gov.pl">
            <a:extLst>
              <a:ext uri="{FF2B5EF4-FFF2-40B4-BE49-F238E27FC236}">
                <a16:creationId xmlns:a16="http://schemas.microsoft.com/office/drawing/2014/main" id="{0052AE49-7869-C6A7-71AA-030CBAF16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1257" y="0"/>
            <a:ext cx="14797548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0434C81-A60D-A322-BFED-3687AA4CA9C1}"/>
              </a:ext>
            </a:extLst>
          </p:cNvPr>
          <p:cNvSpPr txBox="1"/>
          <p:nvPr/>
        </p:nvSpPr>
        <p:spPr>
          <a:xfrm>
            <a:off x="735637" y="581223"/>
            <a:ext cx="8730195" cy="1077218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W jakim czasie wytłumaczysz im najszybszą drogę dojazdową…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454632B-7A40-D155-2C96-B87AB99CC27A}"/>
              </a:ext>
            </a:extLst>
          </p:cNvPr>
          <p:cNvSpPr txBox="1"/>
          <p:nvPr/>
        </p:nvSpPr>
        <p:spPr>
          <a:xfrm>
            <a:off x="1873971" y="2362737"/>
            <a:ext cx="8730195" cy="1077218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Z siedziby PSP w Lubaczowie na Podkarpaciu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10367E1-54A8-6324-0215-048B0B22D9B8}"/>
              </a:ext>
            </a:extLst>
          </p:cNvPr>
          <p:cNvSpPr txBox="1"/>
          <p:nvPr/>
        </p:nvSpPr>
        <p:spPr>
          <a:xfrm>
            <a:off x="2900337" y="4144251"/>
            <a:ext cx="8730195" cy="1077218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Do miejsca pożaru w Leśnictwie Nowa Grobla w wydzieleniu 162-g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FCC985F5-B2C6-6487-1E8C-738346A5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Taktyka - las w płomieniach - Strazacki.pl portal o straży pożarnej">
            <a:extLst>
              <a:ext uri="{FF2B5EF4-FFF2-40B4-BE49-F238E27FC236}">
                <a16:creationId xmlns:a16="http://schemas.microsoft.com/office/drawing/2014/main" id="{EC72B2A8-58E9-3FEC-3DCA-3DAE15EE0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75321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B83129E-4A34-3376-66F8-A4D37F0D0FA6}"/>
              </a:ext>
            </a:extLst>
          </p:cNvPr>
          <p:cNvSpPr txBox="1"/>
          <p:nvPr/>
        </p:nvSpPr>
        <p:spPr>
          <a:xfrm>
            <a:off x="1632580" y="2584383"/>
            <a:ext cx="8730195" cy="1938992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rgbClr val="FF0000"/>
                </a:solidFill>
                <a:latin typeface="Arial Black" panose="020B0A04020102020204" pitchFamily="34" charset="0"/>
              </a:rPr>
              <a:t>Dasz radę w 60 sekund?</a:t>
            </a:r>
          </a:p>
        </p:txBody>
      </p:sp>
    </p:spTree>
    <p:extLst>
      <p:ext uri="{BB962C8B-B14F-4D97-AF65-F5344CB8AC3E}">
        <p14:creationId xmlns:p14="http://schemas.microsoft.com/office/powerpoint/2010/main" val="27895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8DAF659D-AC83-866F-97FE-FA4EDFAC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203FA996-5D51-6C4B-8806-34A5962CEB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270E0935-2B3B-7489-694C-5CEC40B26D0F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7AA7DA1-C043-DA8C-66E5-03D088150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9930" y="343348"/>
            <a:ext cx="3052472" cy="637260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F76D365-3CEA-AC21-FA75-AF3AB74753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9044" y="2374905"/>
            <a:ext cx="2879793" cy="2108189"/>
          </a:xfrm>
          <a:prstGeom prst="rect">
            <a:avLst/>
          </a:prstGeom>
        </p:spPr>
      </p:pic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B7884F1D-96CC-A2C2-306C-99AED1C4E740}"/>
              </a:ext>
            </a:extLst>
          </p:cNvPr>
          <p:cNvSpPr/>
          <p:nvPr/>
        </p:nvSpPr>
        <p:spPr>
          <a:xfrm>
            <a:off x="5482642" y="2163523"/>
            <a:ext cx="1846162" cy="2830838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811A3780-BCF3-1663-AB3B-F663D6DEA84B}"/>
              </a:ext>
            </a:extLst>
          </p:cNvPr>
          <p:cNvSpPr/>
          <p:nvPr/>
        </p:nvSpPr>
        <p:spPr>
          <a:xfrm>
            <a:off x="7789044" y="2861187"/>
            <a:ext cx="2879793" cy="64892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097CE7A0-A0F2-5B56-F880-2F774CD5FEEB}"/>
              </a:ext>
            </a:extLst>
          </p:cNvPr>
          <p:cNvSpPr/>
          <p:nvPr/>
        </p:nvSpPr>
        <p:spPr>
          <a:xfrm>
            <a:off x="7789044" y="3578942"/>
            <a:ext cx="2879793" cy="90415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2279146-01D8-27FF-E181-ABF32B04D260}"/>
              </a:ext>
            </a:extLst>
          </p:cNvPr>
          <p:cNvSpPr txBox="1"/>
          <p:nvPr/>
        </p:nvSpPr>
        <p:spPr>
          <a:xfrm>
            <a:off x="10761413" y="3000985"/>
            <a:ext cx="1283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B050"/>
                </a:solidFill>
                <a:latin typeface="Arial Black" panose="020B0A04020102020204" pitchFamily="34" charset="0"/>
              </a:rPr>
              <a:t>Link 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5CBBD9-1DC5-29DB-B09F-6C0D57199AEC}"/>
              </a:ext>
            </a:extLst>
          </p:cNvPr>
          <p:cNvSpPr txBox="1"/>
          <p:nvPr/>
        </p:nvSpPr>
        <p:spPr>
          <a:xfrm>
            <a:off x="10761412" y="3846351"/>
            <a:ext cx="128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Link 2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44F22B4-8880-44A9-CBF0-1882A33C45B6}"/>
              </a:ext>
            </a:extLst>
          </p:cNvPr>
          <p:cNvSpPr txBox="1"/>
          <p:nvPr/>
        </p:nvSpPr>
        <p:spPr>
          <a:xfrm>
            <a:off x="5421841" y="3185651"/>
            <a:ext cx="1779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Dowolna ilość kontaktów w telefonie</a:t>
            </a:r>
          </a:p>
        </p:txBody>
      </p:sp>
    </p:spTree>
    <p:extLst>
      <p:ext uri="{BB962C8B-B14F-4D97-AF65-F5344CB8AC3E}">
        <p14:creationId xmlns:p14="http://schemas.microsoft.com/office/powerpoint/2010/main" val="360357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/>
      <p:bldP spid="18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DFBF8D1-9AAF-8970-9EF0-78AE887B6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BC878C01-BD81-AE89-4A81-EAC4F6BEE3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52892DCC-2216-CDB8-C96C-F1254E0AB5B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5C43209-1F0B-57AA-3C4D-D8EA47FD2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932" y="267510"/>
            <a:ext cx="3052473" cy="632297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A995008-8906-175F-5BCC-7E50D8DBF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532" y="267510"/>
            <a:ext cx="2978963" cy="63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5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1D26CFF-ECB3-4861-4A68-7DCAEEA41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306A926-3205-6C18-0356-664AAF73E7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BD6A0B05-4FEC-D7FD-6B05-1E99AA528617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4C1D3EF-61D9-8F23-ADD9-94CA99A5A67F}"/>
              </a:ext>
            </a:extLst>
          </p:cNvPr>
          <p:cNvSpPr txBox="1"/>
          <p:nvPr/>
        </p:nvSpPr>
        <p:spPr>
          <a:xfrm>
            <a:off x="724277" y="2321004"/>
            <a:ext cx="11244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rgbClr val="FFC000"/>
                </a:solidFill>
                <a:latin typeface="Arial Black" panose="020B0A04020102020204" pitchFamily="34" charset="0"/>
              </a:rPr>
              <a:t>Ale to nie wszystko !</a:t>
            </a:r>
          </a:p>
        </p:txBody>
      </p:sp>
    </p:spTree>
    <p:extLst>
      <p:ext uri="{BB962C8B-B14F-4D97-AF65-F5344CB8AC3E}">
        <p14:creationId xmlns:p14="http://schemas.microsoft.com/office/powerpoint/2010/main" val="2931567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0BD7981D-56D7-C687-8DF4-773DAEEF9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E1702BF3-A096-96E7-D96A-F960297D9F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39D1C7D9-D53D-3821-BBAE-93F21AEE9565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1DFF958-4C58-2E0A-09CD-C8C17AABB31D}"/>
              </a:ext>
            </a:extLst>
          </p:cNvPr>
          <p:cNvSpPr txBox="1"/>
          <p:nvPr/>
        </p:nvSpPr>
        <p:spPr>
          <a:xfrm>
            <a:off x="3896685" y="204286"/>
            <a:ext cx="4211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FFC000"/>
                </a:solidFill>
                <a:latin typeface="Arial Black" panose="020B0A04020102020204" pitchFamily="34" charset="0"/>
              </a:rPr>
              <a:t>SMS nr 2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7936D42-B2B4-2456-85CF-B97A3918C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766" y="1035283"/>
            <a:ext cx="2718719" cy="56391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F27ACE1-CDA9-AD0B-8500-B3AC586803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7713" y="2692145"/>
            <a:ext cx="4852867" cy="1943294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9BFD14DE-DBFA-4CA4-A08E-703D06BE1965}"/>
              </a:ext>
            </a:extLst>
          </p:cNvPr>
          <p:cNvSpPr/>
          <p:nvPr/>
        </p:nvSpPr>
        <p:spPr>
          <a:xfrm>
            <a:off x="6690511" y="3854882"/>
            <a:ext cx="3795792" cy="78055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3EAB160-9F83-6627-0766-A075EB593530}"/>
              </a:ext>
            </a:extLst>
          </p:cNvPr>
          <p:cNvSpPr txBox="1"/>
          <p:nvPr/>
        </p:nvSpPr>
        <p:spPr>
          <a:xfrm>
            <a:off x="7984432" y="4800334"/>
            <a:ext cx="128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B0F0"/>
                </a:solidFill>
                <a:latin typeface="Arial Black" panose="020B0A04020102020204" pitchFamily="34" charset="0"/>
              </a:rPr>
              <a:t>Link 3</a:t>
            </a:r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42CB0ABC-4CB5-D3FB-F28C-2731ACB60737}"/>
              </a:ext>
            </a:extLst>
          </p:cNvPr>
          <p:cNvSpPr/>
          <p:nvPr/>
        </p:nvSpPr>
        <p:spPr>
          <a:xfrm>
            <a:off x="4498760" y="2248373"/>
            <a:ext cx="1846162" cy="2830838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14C3D8-F723-0200-309D-510A4FA345C6}"/>
              </a:ext>
            </a:extLst>
          </p:cNvPr>
          <p:cNvSpPr txBox="1"/>
          <p:nvPr/>
        </p:nvSpPr>
        <p:spPr>
          <a:xfrm>
            <a:off x="4398800" y="3202127"/>
            <a:ext cx="1779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Dowolna ilość kontaktów w telefonie</a:t>
            </a:r>
          </a:p>
        </p:txBody>
      </p:sp>
    </p:spTree>
    <p:extLst>
      <p:ext uri="{BB962C8B-B14F-4D97-AF65-F5344CB8AC3E}">
        <p14:creationId xmlns:p14="http://schemas.microsoft.com/office/powerpoint/2010/main" val="139879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4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96A422F6-1B8A-606C-325C-1C4A42C47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57252623-8AA5-50F0-EAF9-7280511B2F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8AB93681-F57F-4FE0-DEC6-136495CB0304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21F0DF3-4687-35FC-6AD4-FC6AF3370B3C}"/>
              </a:ext>
            </a:extLst>
          </p:cNvPr>
          <p:cNvSpPr txBox="1"/>
          <p:nvPr/>
        </p:nvSpPr>
        <p:spPr>
          <a:xfrm>
            <a:off x="5561846" y="842311"/>
            <a:ext cx="5266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FFC000"/>
                </a:solidFill>
                <a:latin typeface="Arial Black" panose="020B0A04020102020204" pitchFamily="34" charset="0"/>
              </a:rPr>
              <a:t>… i mamy to!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41E41A6-B0A9-AFF1-E941-E30A3B230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7513" y="625028"/>
            <a:ext cx="2892594" cy="603883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B128870-D867-8D45-B6A5-329FEED93A81}"/>
              </a:ext>
            </a:extLst>
          </p:cNvPr>
          <p:cNvSpPr txBox="1"/>
          <p:nvPr/>
        </p:nvSpPr>
        <p:spPr>
          <a:xfrm>
            <a:off x="5340036" y="2491150"/>
            <a:ext cx="5946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FFC000"/>
                </a:solidFill>
                <a:latin typeface="Arial Black" panose="020B0A04020102020204" pitchFamily="34" charset="0"/>
              </a:rPr>
              <a:t>Najszybszy możliwy dojazd do </a:t>
            </a:r>
            <a:r>
              <a:rPr lang="pl-PL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pożaru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25AEE02-B809-CE18-0E55-F82F80B27AB4}"/>
              </a:ext>
            </a:extLst>
          </p:cNvPr>
          <p:cNvSpPr txBox="1"/>
          <p:nvPr/>
        </p:nvSpPr>
        <p:spPr>
          <a:xfrm>
            <a:off x="5340036" y="4755542"/>
            <a:ext cx="61020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92D050"/>
                </a:solidFill>
                <a:latin typeface="Arial Black" panose="020B0A04020102020204" pitchFamily="34" charset="0"/>
              </a:rPr>
              <a:t>Po drogach leśnych</a:t>
            </a:r>
          </a:p>
          <a:p>
            <a:pPr algn="ctr"/>
            <a:r>
              <a:rPr lang="pl-PL" sz="4000" b="1" dirty="0">
                <a:solidFill>
                  <a:srgbClr val="92D050"/>
                </a:solidFill>
                <a:latin typeface="Arial Black" panose="020B0A04020102020204" pitchFamily="34" charset="0"/>
              </a:rPr>
              <a:t>W SMS !</a:t>
            </a:r>
          </a:p>
        </p:txBody>
      </p:sp>
    </p:spTree>
    <p:extLst>
      <p:ext uri="{BB962C8B-B14F-4D97-AF65-F5344CB8AC3E}">
        <p14:creationId xmlns:p14="http://schemas.microsoft.com/office/powerpoint/2010/main" val="40500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FF45CE3-B3A4-8FB7-0715-DC7CF70CF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52614D68-9403-CB58-AA41-EDDFEE1901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135873AB-48AE-0A1C-EB89-DE533F0C670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 descr="Failures Often Result from Weak Communication, Not Weak Processes -  Internal Audit 360">
            <a:extLst>
              <a:ext uri="{FF2B5EF4-FFF2-40B4-BE49-F238E27FC236}">
                <a16:creationId xmlns:a16="http://schemas.microsoft.com/office/drawing/2014/main" id="{26CF7490-AE47-9067-EAA3-F37FE7B77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425513"/>
            <a:ext cx="12192000" cy="812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69F8E91E-6D07-A3F8-7549-C05FF8003093}"/>
              </a:ext>
            </a:extLst>
          </p:cNvPr>
          <p:cNvSpPr txBox="1"/>
          <p:nvPr/>
        </p:nvSpPr>
        <p:spPr>
          <a:xfrm>
            <a:off x="1250747" y="3638487"/>
            <a:ext cx="10157990" cy="120032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200" b="1" dirty="0">
                <a:solidFill>
                  <a:srgbClr val="FF0000"/>
                </a:solidFill>
                <a:latin typeface="Arial Black" panose="020B0A04020102020204" pitchFamily="34" charset="0"/>
              </a:rPr>
              <a:t>Komunikacja z ZUL</a:t>
            </a:r>
          </a:p>
        </p:txBody>
      </p:sp>
    </p:spTree>
    <p:extLst>
      <p:ext uri="{BB962C8B-B14F-4D97-AF65-F5344CB8AC3E}">
        <p14:creationId xmlns:p14="http://schemas.microsoft.com/office/powerpoint/2010/main" val="163231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0B1B9E2B-1256-D421-C891-BE1FCD4EE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C2925159-ECCA-A6AF-1C02-669890CE0B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04694018-88C3-79EE-D1F6-8EDC56DA7C4C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EEE206C-EC6E-D398-2069-C93109299D82}"/>
              </a:ext>
            </a:extLst>
          </p:cNvPr>
          <p:cNvSpPr txBox="1"/>
          <p:nvPr/>
        </p:nvSpPr>
        <p:spPr>
          <a:xfrm>
            <a:off x="608285" y="626001"/>
            <a:ext cx="1097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Błędy w komunikacji… ile to kosztuje?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2CF2C7F-33F9-65B8-D028-9914D2AF8CA0}"/>
              </a:ext>
            </a:extLst>
          </p:cNvPr>
          <p:cNvSpPr txBox="1"/>
          <p:nvPr/>
        </p:nvSpPr>
        <p:spPr>
          <a:xfrm>
            <a:off x="264156" y="1763415"/>
            <a:ext cx="10975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Średnio rocznie nawet 12 500$ (ok. 45000 zł.)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3B579F-94B1-7F8F-417E-D230774496AD}"/>
              </a:ext>
            </a:extLst>
          </p:cNvPr>
          <p:cNvSpPr txBox="1"/>
          <p:nvPr/>
        </p:nvSpPr>
        <p:spPr>
          <a:xfrm>
            <a:off x="441138" y="3742000"/>
            <a:ext cx="1097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Firma 500 osób?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5940444-07E5-1EED-0921-9FC3772F4885}"/>
              </a:ext>
            </a:extLst>
          </p:cNvPr>
          <p:cNvSpPr txBox="1"/>
          <p:nvPr/>
        </p:nvSpPr>
        <p:spPr>
          <a:xfrm>
            <a:off x="441138" y="2416341"/>
            <a:ext cx="10975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Na jednego pracownika !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E0C017D-A316-76DC-B3F0-5402E217AF38}"/>
              </a:ext>
            </a:extLst>
          </p:cNvPr>
          <p:cNvSpPr txBox="1"/>
          <p:nvPr/>
        </p:nvSpPr>
        <p:spPr>
          <a:xfrm>
            <a:off x="608285" y="4744908"/>
            <a:ext cx="10975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23,3 mln zł. </a:t>
            </a:r>
            <a:r>
              <a:rPr lang="pl-PL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ROCZNIE !</a:t>
            </a:r>
          </a:p>
        </p:txBody>
      </p:sp>
    </p:spTree>
    <p:extLst>
      <p:ext uri="{BB962C8B-B14F-4D97-AF65-F5344CB8AC3E}">
        <p14:creationId xmlns:p14="http://schemas.microsoft.com/office/powerpoint/2010/main" val="40229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38DB5B5C-E4FB-FD88-D0A7-45168F33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AC1F7824-AB75-37AE-8665-BB95008ECA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DFBC7D0D-A812-80BA-B79D-697227D808C9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D2BCBDE-7B34-A189-2100-0F5601799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587C12C-648F-38EF-1334-C905BE3E46FC}"/>
              </a:ext>
            </a:extLst>
          </p:cNvPr>
          <p:cNvSpPr txBox="1"/>
          <p:nvPr/>
        </p:nvSpPr>
        <p:spPr>
          <a:xfrm>
            <a:off x="608284" y="1294595"/>
            <a:ext cx="10975429" cy="769441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P.S. ile pracuje osób w RDLP Łódź?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D287C06-D5EA-1F98-9E3E-24D57C568A7F}"/>
              </a:ext>
            </a:extLst>
          </p:cNvPr>
          <p:cNvSpPr txBox="1"/>
          <p:nvPr/>
        </p:nvSpPr>
        <p:spPr>
          <a:xfrm>
            <a:off x="-126747" y="3491522"/>
            <a:ext cx="12191999" cy="1938992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rgbClr val="00B050"/>
                </a:solidFill>
                <a:latin typeface="Arial Black" panose="020B0A04020102020204" pitchFamily="34" charset="0"/>
              </a:rPr>
              <a:t>P.S.2 ile pracuje osób w LP</a:t>
            </a:r>
          </a:p>
          <a:p>
            <a:pPr algn="ctr"/>
            <a:r>
              <a:rPr lang="pl-PL" sz="6000" b="1" dirty="0">
                <a:solidFill>
                  <a:srgbClr val="00B050"/>
                </a:solidFill>
                <a:latin typeface="Arial Black" panose="020B0A04020102020204" pitchFamily="34" charset="0"/>
              </a:rPr>
              <a:t>w całej Polsce?</a:t>
            </a:r>
          </a:p>
        </p:txBody>
      </p:sp>
    </p:spTree>
    <p:extLst>
      <p:ext uri="{BB962C8B-B14F-4D97-AF65-F5344CB8AC3E}">
        <p14:creationId xmlns:p14="http://schemas.microsoft.com/office/powerpoint/2010/main" val="387800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8C41929-E3F7-E6CD-238C-03F34B184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5A3C00B9-3F7F-E876-5AE6-09C5B59E86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A4D22CC6-8E7B-0784-6568-F1AC1515A75B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F95F328-E434-ED8C-0ADD-87748CD659C0}"/>
              </a:ext>
            </a:extLst>
          </p:cNvPr>
          <p:cNvSpPr txBox="1"/>
          <p:nvPr/>
        </p:nvSpPr>
        <p:spPr>
          <a:xfrm>
            <a:off x="403122" y="1461203"/>
            <a:ext cx="11385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  <a:latin typeface="Arial Black" panose="020B0A04020102020204" pitchFamily="34" charset="0"/>
              </a:rPr>
              <a:t>LP w Polsce to ok. 25 tyś etatów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99DDEB-EF45-D6A2-F259-50854D13A13B}"/>
              </a:ext>
            </a:extLst>
          </p:cNvPr>
          <p:cNvSpPr txBox="1"/>
          <p:nvPr/>
        </p:nvSpPr>
        <p:spPr>
          <a:xfrm>
            <a:off x="309715" y="3530893"/>
            <a:ext cx="11385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  <a:latin typeface="Arial Black" panose="020B0A04020102020204" pitchFamily="34" charset="0"/>
              </a:rPr>
              <a:t>To może być nawet </a:t>
            </a:r>
            <a:r>
              <a:rPr lang="pl-PL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1 miliard</a:t>
            </a:r>
            <a:r>
              <a:rPr lang="pl-PL" sz="4400" b="1" dirty="0">
                <a:solidFill>
                  <a:srgbClr val="92D050"/>
                </a:solidFill>
                <a:latin typeface="Arial Black" panose="020B0A04020102020204" pitchFamily="34" charset="0"/>
              </a:rPr>
              <a:t> zł. straty rocznie !</a:t>
            </a:r>
          </a:p>
        </p:txBody>
      </p:sp>
    </p:spTree>
    <p:extLst>
      <p:ext uri="{BB962C8B-B14F-4D97-AF65-F5344CB8AC3E}">
        <p14:creationId xmlns:p14="http://schemas.microsoft.com/office/powerpoint/2010/main" val="66159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C471E0A-F7F8-1FC5-AB07-7F812AB87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BAD8E7E8-AAD6-8BF3-B1CE-3C6183AFEC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AC7EB828-AF68-5C70-0C44-4EE02F5D6C1E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2B56024-3756-F7BD-A25D-7A8D617831D8}"/>
              </a:ext>
            </a:extLst>
          </p:cNvPr>
          <p:cNvSpPr txBox="1"/>
          <p:nvPr/>
        </p:nvSpPr>
        <p:spPr>
          <a:xfrm>
            <a:off x="330694" y="1653333"/>
            <a:ext cx="11385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  <a:latin typeface="Arial Black" panose="020B0A04020102020204" pitchFamily="34" charset="0"/>
              </a:rPr>
              <a:t>Jak szybko i sprawnie dogadać się?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B664A99-ACC8-6F26-6E7C-D0CC3590D2CE}"/>
              </a:ext>
            </a:extLst>
          </p:cNvPr>
          <p:cNvSpPr txBox="1"/>
          <p:nvPr/>
        </p:nvSpPr>
        <p:spPr>
          <a:xfrm>
            <a:off x="330694" y="3393662"/>
            <a:ext cx="11385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z </a:t>
            </a:r>
            <a:r>
              <a:rPr lang="pl-PL" sz="4400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ZULem</a:t>
            </a:r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 …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9C21BB9-63E1-D77E-3340-0261A532E8A4}"/>
              </a:ext>
            </a:extLst>
          </p:cNvPr>
          <p:cNvSpPr txBox="1"/>
          <p:nvPr/>
        </p:nvSpPr>
        <p:spPr>
          <a:xfrm>
            <a:off x="72428" y="4741110"/>
            <a:ext cx="11385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… i to w lesie </a:t>
            </a:r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  <a:endParaRPr lang="pl-PL" sz="44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39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923E92CF-4813-4A3C-199F-E57F402E0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698B9158-4521-699A-4C2D-EB5469EB4F36}"/>
              </a:ext>
            </a:extLst>
          </p:cNvPr>
          <p:cNvSpPr/>
          <p:nvPr/>
        </p:nvSpPr>
        <p:spPr>
          <a:xfrm>
            <a:off x="-72428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72CB9E60-278B-118A-27A6-79EE9AD73B6F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2" name="Obraz 1" descr="Guy trying to explain Meme Template : r/MemeTemplatesOfficial">
            <a:extLst>
              <a:ext uri="{FF2B5EF4-FFF2-40B4-BE49-F238E27FC236}">
                <a16:creationId xmlns:a16="http://schemas.microsoft.com/office/drawing/2014/main" id="{2803A3B3-5785-500F-12B0-00F9F305E9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431"/>
          <a:stretch>
            <a:fillRect/>
          </a:stretch>
        </p:blipFill>
        <p:spPr>
          <a:xfrm>
            <a:off x="-72427" y="-646456"/>
            <a:ext cx="12191999" cy="903480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7333E54-8085-9BF6-4EFE-4A8F972B9D59}"/>
              </a:ext>
            </a:extLst>
          </p:cNvPr>
          <p:cNvSpPr txBox="1"/>
          <p:nvPr/>
        </p:nvSpPr>
        <p:spPr>
          <a:xfrm>
            <a:off x="403122" y="3832468"/>
            <a:ext cx="11385756" cy="1446550"/>
          </a:xfrm>
          <a:prstGeom prst="rect">
            <a:avLst/>
          </a:prstGeom>
          <a:solidFill>
            <a:schemeClr val="tx1">
              <a:lumMod val="95000"/>
              <a:lumOff val="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Gdy leśniczy tłumaczy lokalizację i zakres koszenia </a:t>
            </a:r>
          </a:p>
        </p:txBody>
      </p:sp>
    </p:spTree>
    <p:extLst>
      <p:ext uri="{BB962C8B-B14F-4D97-AF65-F5344CB8AC3E}">
        <p14:creationId xmlns:p14="http://schemas.microsoft.com/office/powerpoint/2010/main" val="116640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DF4FF5C9-4FAD-A66E-1465-2C3D3D31A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8F5A6EA7-D273-2E99-B84D-3E1277E325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AD6F788-F376-D8D9-CFFF-BEC60568C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0" y="1255998"/>
            <a:ext cx="2087564" cy="347936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E532FC77-56A8-170C-2773-6AEBE1E32EE6}"/>
              </a:ext>
            </a:extLst>
          </p:cNvPr>
          <p:cNvSpPr txBox="1"/>
          <p:nvPr/>
        </p:nvSpPr>
        <p:spPr>
          <a:xfrm>
            <a:off x="0" y="4936745"/>
            <a:ext cx="2541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Co powiedział 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Leśniczy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1C8B29B-24D3-273A-3B65-86811A01D31D}"/>
              </a:ext>
            </a:extLst>
          </p:cNvPr>
          <p:cNvSpPr txBox="1"/>
          <p:nvPr/>
        </p:nvSpPr>
        <p:spPr>
          <a:xfrm>
            <a:off x="1199319" y="166141"/>
            <a:ext cx="92845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>
                <a:solidFill>
                  <a:srgbClr val="92D050"/>
                </a:solidFill>
                <a:latin typeface="Arial Black" panose="020B0A04020102020204" pitchFamily="34" charset="0"/>
              </a:rPr>
              <a:t>Komunikacja? Bywa różnie…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BBB6E94-735F-C63A-8EDD-1C9315F6304B}"/>
              </a:ext>
            </a:extLst>
          </p:cNvPr>
          <p:cNvSpPr txBox="1"/>
          <p:nvPr/>
        </p:nvSpPr>
        <p:spPr>
          <a:xfrm>
            <a:off x="8799781" y="4926133"/>
            <a:ext cx="2541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Co ostatecznie ZUL wykonał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39CE441-229A-4689-6724-330ACB55D38F}"/>
              </a:ext>
            </a:extLst>
          </p:cNvPr>
          <p:cNvSpPr txBox="1"/>
          <p:nvPr/>
        </p:nvSpPr>
        <p:spPr>
          <a:xfrm>
            <a:off x="5736604" y="4936745"/>
            <a:ext cx="2541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Za co zapłaciło Nadleśnictwo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CD2075A2-7B03-2ED0-7ADD-0B4F9F8CA3D9}"/>
              </a:ext>
            </a:extLst>
          </p:cNvPr>
          <p:cNvSpPr txBox="1"/>
          <p:nvPr/>
        </p:nvSpPr>
        <p:spPr>
          <a:xfrm>
            <a:off x="2832088" y="4926133"/>
            <a:ext cx="2541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Co ZUL zrozumiał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090A7D66-B0C1-2B7B-B9F1-8C97E32E8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4114" y="1250840"/>
            <a:ext cx="2146032" cy="351746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DC34F5C-3601-93E2-8C94-6CD07D4F65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74"/>
          <a:stretch>
            <a:fillRect/>
          </a:stretch>
        </p:blipFill>
        <p:spPr>
          <a:xfrm>
            <a:off x="5934114" y="1250840"/>
            <a:ext cx="2146032" cy="348452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2600ADD-2427-08B6-428B-B0A821E4AB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0143" y="1250840"/>
            <a:ext cx="2300329" cy="350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9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1C83B653-58F2-5CBD-D0F5-897E2DCA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54185539-111C-E9F8-9843-AE27FF0AA4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AE201BE0-A3EC-FB39-D4BD-B92CA2690679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9C860B4-13E7-6FF1-C872-BC648D40BE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69" b="5478"/>
          <a:stretch>
            <a:fillRect/>
          </a:stretch>
        </p:blipFill>
        <p:spPr>
          <a:xfrm>
            <a:off x="303956" y="930825"/>
            <a:ext cx="2589730" cy="525905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6F93410-F881-A988-7C32-782BAEC2FF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52" t="69175" r="4905" b="16963"/>
          <a:stretch>
            <a:fillRect/>
          </a:stretch>
        </p:blipFill>
        <p:spPr>
          <a:xfrm>
            <a:off x="3713811" y="2641348"/>
            <a:ext cx="4291550" cy="157530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9B8180C-0885-0114-D044-49D8363A39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828" b="5478"/>
          <a:stretch>
            <a:fillRect/>
          </a:stretch>
        </p:blipFill>
        <p:spPr>
          <a:xfrm>
            <a:off x="8867330" y="585653"/>
            <a:ext cx="2820693" cy="5686694"/>
          </a:xfrm>
          <a:prstGeom prst="rect">
            <a:avLst/>
          </a:prstGeom>
        </p:spPr>
      </p:pic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1ED56AB9-35D2-8D08-7566-6AB31443203B}"/>
              </a:ext>
            </a:extLst>
          </p:cNvPr>
          <p:cNvSpPr/>
          <p:nvPr/>
        </p:nvSpPr>
        <p:spPr>
          <a:xfrm>
            <a:off x="3097928" y="2641348"/>
            <a:ext cx="453486" cy="1671777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9422DECD-0EF6-6A1C-52D8-204A191AD8F7}"/>
              </a:ext>
            </a:extLst>
          </p:cNvPr>
          <p:cNvSpPr/>
          <p:nvPr/>
        </p:nvSpPr>
        <p:spPr>
          <a:xfrm>
            <a:off x="8209602" y="2643689"/>
            <a:ext cx="453486" cy="1671777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D7098A60-B519-D3B9-0337-9CB02B55600E}"/>
              </a:ext>
            </a:extLst>
          </p:cNvPr>
          <p:cNvSpPr/>
          <p:nvPr/>
        </p:nvSpPr>
        <p:spPr>
          <a:xfrm>
            <a:off x="715224" y="4852657"/>
            <a:ext cx="1249378" cy="2897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FB2F5EA-C821-2A95-56E4-1A5120864412}"/>
              </a:ext>
            </a:extLst>
          </p:cNvPr>
          <p:cNvSpPr/>
          <p:nvPr/>
        </p:nvSpPr>
        <p:spPr>
          <a:xfrm>
            <a:off x="3713810" y="3332380"/>
            <a:ext cx="3130609" cy="8842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B57FD6DF-EC72-5407-175C-9CEF4B6ED3E5}"/>
              </a:ext>
            </a:extLst>
          </p:cNvPr>
          <p:cNvSpPr/>
          <p:nvPr/>
        </p:nvSpPr>
        <p:spPr>
          <a:xfrm>
            <a:off x="10206193" y="4346295"/>
            <a:ext cx="1056318" cy="3139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899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16DD9434-996D-17EB-187B-937043528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4EBD0541-97BE-C185-4607-3D49D169AE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76450AFF-FFC1-5C47-098D-07988E06C632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2CFD8D9-5BCF-6118-CEA6-4F1895D6EA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182" b="1759"/>
          <a:stretch>
            <a:fillRect/>
          </a:stretch>
        </p:blipFill>
        <p:spPr>
          <a:xfrm>
            <a:off x="659379" y="928562"/>
            <a:ext cx="2621784" cy="548187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922DBA4-896D-53AE-E556-88864165B5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696" b="3102"/>
          <a:stretch>
            <a:fillRect/>
          </a:stretch>
        </p:blipFill>
        <p:spPr>
          <a:xfrm>
            <a:off x="4580967" y="928562"/>
            <a:ext cx="2645921" cy="5481874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7F79589B-3AFA-8C71-D704-03CE5F5C80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254" b="2565"/>
          <a:stretch>
            <a:fillRect/>
          </a:stretch>
        </p:blipFill>
        <p:spPr>
          <a:xfrm>
            <a:off x="8737858" y="928562"/>
            <a:ext cx="2663393" cy="552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9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4E4F5626-4932-9741-48D6-72B8CE30D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42944C01-5E30-D358-7E96-10835A29C3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942CC7A8-9DD1-BD23-A4F7-3B663BAF5306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90690AE-A33A-439E-9523-6F1CC2D8E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821378" cy="776183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7F9E4A0-5D39-BBF8-D83C-98A83FA7A1D4}"/>
              </a:ext>
            </a:extLst>
          </p:cNvPr>
          <p:cNvSpPr txBox="1"/>
          <p:nvPr/>
        </p:nvSpPr>
        <p:spPr>
          <a:xfrm>
            <a:off x="6370624" y="863258"/>
            <a:ext cx="53191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2 urządzenia</a:t>
            </a:r>
          </a:p>
          <a:p>
            <a:endParaRPr lang="pl-PL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pl-PL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1 SMS</a:t>
            </a:r>
          </a:p>
          <a:p>
            <a:endParaRPr lang="pl-PL" sz="4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pl-PL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0 wątpliwości</a:t>
            </a:r>
          </a:p>
        </p:txBody>
      </p:sp>
    </p:spTree>
    <p:extLst>
      <p:ext uri="{BB962C8B-B14F-4D97-AF65-F5344CB8AC3E}">
        <p14:creationId xmlns:p14="http://schemas.microsoft.com/office/powerpoint/2010/main" val="49647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8CE40A39-9E6B-27B8-33E1-8F0A40245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20480D0-22CB-9622-985A-9A8E263E92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51F9B2AD-E7E8-5782-F09D-E9D4A81CBAA1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0203CC5-2010-ED45-EB59-43800C73E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1" cy="765932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DBD064EF-05C9-1D41-1BC3-3210232F186E}"/>
              </a:ext>
            </a:extLst>
          </p:cNvPr>
          <p:cNvSpPr txBox="1"/>
          <p:nvPr/>
        </p:nvSpPr>
        <p:spPr>
          <a:xfrm>
            <a:off x="670443" y="345915"/>
            <a:ext cx="11244404" cy="1323439"/>
          </a:xfrm>
          <a:prstGeom prst="rect">
            <a:avLst/>
          </a:prstGeom>
          <a:solidFill>
            <a:schemeClr val="tx1">
              <a:lumMod val="85000"/>
              <a:lumOff val="15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Wypadki </a:t>
            </a:r>
            <a:r>
              <a:rPr lang="pl-PL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podczas prac leśnych w latach od 2018 do 2024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D7FD29D-A968-1A84-57D9-DF5D3E3B09FD}"/>
              </a:ext>
            </a:extLst>
          </p:cNvPr>
          <p:cNvSpPr txBox="1"/>
          <p:nvPr/>
        </p:nvSpPr>
        <p:spPr>
          <a:xfrm>
            <a:off x="4429677" y="2813447"/>
            <a:ext cx="7583493" cy="615553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400" b="1" dirty="0">
                <a:solidFill>
                  <a:srgbClr val="FFC000"/>
                </a:solidFill>
                <a:latin typeface="Arial Black" panose="020B0A04020102020204" pitchFamily="34" charset="0"/>
              </a:rPr>
              <a:t> </a:t>
            </a:r>
            <a:r>
              <a:rPr lang="pl-PL" sz="3400" b="1" dirty="0">
                <a:solidFill>
                  <a:srgbClr val="FFFF00"/>
                </a:solidFill>
                <a:latin typeface="Arial Black" panose="020B0A04020102020204" pitchFamily="34" charset="0"/>
              </a:rPr>
              <a:t>średnio od 300 do 400 rocznie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E7C1C66-D11A-40C2-230E-C6FDB93F30B7}"/>
              </a:ext>
            </a:extLst>
          </p:cNvPr>
          <p:cNvSpPr txBox="1"/>
          <p:nvPr/>
        </p:nvSpPr>
        <p:spPr>
          <a:xfrm>
            <a:off x="4591664" y="4901653"/>
            <a:ext cx="7323183" cy="830997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15-25 to śmiertelne</a:t>
            </a:r>
          </a:p>
        </p:txBody>
      </p:sp>
    </p:spTree>
    <p:extLst>
      <p:ext uri="{BB962C8B-B14F-4D97-AF65-F5344CB8AC3E}">
        <p14:creationId xmlns:p14="http://schemas.microsoft.com/office/powerpoint/2010/main" val="4786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0D11CDF-2902-4E9F-F273-2CB94A113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9BA4B9DD-E553-A311-FF5A-136C9F86B638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2BC2863-AAD5-D6E3-2E20-53C8AA0DE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17189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8A20974-1208-F946-5D1A-8389CD6BA56B}"/>
              </a:ext>
            </a:extLst>
          </p:cNvPr>
          <p:cNvSpPr txBox="1"/>
          <p:nvPr/>
        </p:nvSpPr>
        <p:spPr>
          <a:xfrm>
            <a:off x="726911" y="770710"/>
            <a:ext cx="11105968" cy="1015663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rgbClr val="FFFF00"/>
                </a:solidFill>
                <a:latin typeface="Arial Black" panose="020B0A04020102020204" pitchFamily="34" charset="0"/>
              </a:rPr>
              <a:t>JAK WEZWAĆ </a:t>
            </a:r>
            <a:r>
              <a:rPr lang="pl-PL" sz="6000" b="1" dirty="0">
                <a:solidFill>
                  <a:srgbClr val="FF0000"/>
                </a:solidFill>
                <a:latin typeface="Arial Black" panose="020B0A04020102020204" pitchFamily="34" charset="0"/>
              </a:rPr>
              <a:t>POMOC ?!?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32F6AC6-36E3-B9B7-8387-A040B1691C7D}"/>
              </a:ext>
            </a:extLst>
          </p:cNvPr>
          <p:cNvSpPr txBox="1"/>
          <p:nvPr/>
        </p:nvSpPr>
        <p:spPr>
          <a:xfrm>
            <a:off x="1043782" y="2475779"/>
            <a:ext cx="11105968" cy="1323439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SZYBKO…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A4FCCBF-7FAD-E409-8D4C-35A739030772}"/>
              </a:ext>
            </a:extLst>
          </p:cNvPr>
          <p:cNvSpPr txBox="1"/>
          <p:nvPr/>
        </p:nvSpPr>
        <p:spPr>
          <a:xfrm>
            <a:off x="726911" y="4180849"/>
            <a:ext cx="11105968" cy="1323439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>
                <a:solidFill>
                  <a:srgbClr val="FFFF00"/>
                </a:solidFill>
                <a:latin typeface="Arial Black" panose="020B0A04020102020204" pitchFamily="34" charset="0"/>
              </a:rPr>
              <a:t>i SKUTECZNIE ! </a:t>
            </a:r>
            <a:endParaRPr lang="pl-PL" sz="8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D0212D5-F1EB-E224-5460-F1FE59CC9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9272E3E2-A1DD-32C5-9D9E-7C02FDF1CEB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EFC187F0-6877-1AAA-41BC-0F9238361F88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B3CB62F4-DFB2-8CED-B58A-560403D6FE6E}"/>
              </a:ext>
            </a:extLst>
          </p:cNvPr>
          <p:cNvSpPr/>
          <p:nvPr/>
        </p:nvSpPr>
        <p:spPr>
          <a:xfrm>
            <a:off x="5482642" y="2163523"/>
            <a:ext cx="1846162" cy="2830838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09C3364-0388-658D-F514-9A6A52A48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977" y="2388473"/>
            <a:ext cx="2835985" cy="277894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F8BF88C-8F26-7C32-A9C4-EE4C7CE1830A}"/>
              </a:ext>
            </a:extLst>
          </p:cNvPr>
          <p:cNvSpPr txBox="1"/>
          <p:nvPr/>
        </p:nvSpPr>
        <p:spPr>
          <a:xfrm>
            <a:off x="5421841" y="3185651"/>
            <a:ext cx="17790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dirty="0">
                <a:solidFill>
                  <a:schemeClr val="tx1"/>
                </a:solidFill>
              </a:rPr>
              <a:t>Dowolna ilość kontaktów w telefonie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913EFC7-BD21-A764-116E-07106349F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4215" y="869181"/>
            <a:ext cx="2910821" cy="5600636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20EE6660-40D5-7A21-F193-B02CCA0E7ABB}"/>
              </a:ext>
            </a:extLst>
          </p:cNvPr>
          <p:cNvSpPr/>
          <p:nvPr/>
        </p:nvSpPr>
        <p:spPr>
          <a:xfrm>
            <a:off x="7730978" y="3322851"/>
            <a:ext cx="2835984" cy="1098064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DA27AA3A-E15E-6FB1-BE73-4F9931B459AC}"/>
              </a:ext>
            </a:extLst>
          </p:cNvPr>
          <p:cNvSpPr/>
          <p:nvPr/>
        </p:nvSpPr>
        <p:spPr>
          <a:xfrm>
            <a:off x="7730977" y="4491234"/>
            <a:ext cx="2835985" cy="74650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70F4F46-4D0B-1B78-2C51-88DC1BF8F9EA}"/>
              </a:ext>
            </a:extLst>
          </p:cNvPr>
          <p:cNvSpPr txBox="1"/>
          <p:nvPr/>
        </p:nvSpPr>
        <p:spPr>
          <a:xfrm>
            <a:off x="10668837" y="3641050"/>
            <a:ext cx="1283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00B050"/>
                </a:solidFill>
                <a:latin typeface="Arial Black" panose="020B0A04020102020204" pitchFamily="34" charset="0"/>
              </a:rPr>
              <a:t>Link 1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A07FE0D-F582-E9DD-4EC6-DF284105F559}"/>
              </a:ext>
            </a:extLst>
          </p:cNvPr>
          <p:cNvSpPr txBox="1"/>
          <p:nvPr/>
        </p:nvSpPr>
        <p:spPr>
          <a:xfrm>
            <a:off x="10668836" y="4633654"/>
            <a:ext cx="128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Link 2</a:t>
            </a:r>
          </a:p>
        </p:txBody>
      </p:sp>
    </p:spTree>
    <p:extLst>
      <p:ext uri="{BB962C8B-B14F-4D97-AF65-F5344CB8AC3E}">
        <p14:creationId xmlns:p14="http://schemas.microsoft.com/office/powerpoint/2010/main" val="79910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13" grpId="0" animBg="1"/>
      <p:bldP spid="15" grpId="0" animBg="1"/>
      <p:bldP spid="16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B335F16-5E86-192B-992D-6C98B043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318350-00C2-E634-E449-03ED097D3E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BD85BB86-50E9-B370-0905-CA026C0E41BE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0EFDB55-4ED0-6795-28FC-8CD1F82F3E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44" y="616801"/>
            <a:ext cx="2902525" cy="548523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FFED999-91A3-CA5D-6968-3CA3A86F7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726" y="616801"/>
            <a:ext cx="3529284" cy="553456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9E9BB56-A1FB-7AA0-CFC3-D40CEFD79EA1}"/>
              </a:ext>
            </a:extLst>
          </p:cNvPr>
          <p:cNvSpPr txBox="1"/>
          <p:nvPr/>
        </p:nvSpPr>
        <p:spPr>
          <a:xfrm>
            <a:off x="6873277" y="2771193"/>
            <a:ext cx="1600364" cy="830997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LUB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F0261EF-60F0-2A7E-F53D-B8F924FA9C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5404" y="616801"/>
            <a:ext cx="2891788" cy="5534561"/>
          </a:xfrm>
          <a:prstGeom prst="rect">
            <a:avLst/>
          </a:prstGeom>
        </p:spPr>
      </p:pic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6F5936DB-F42F-DD15-1B56-FCD749B8E814}"/>
              </a:ext>
            </a:extLst>
          </p:cNvPr>
          <p:cNvSpPr/>
          <p:nvPr/>
        </p:nvSpPr>
        <p:spPr>
          <a:xfrm>
            <a:off x="3253704" y="2389860"/>
            <a:ext cx="584965" cy="159366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023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26F1A4B3-8E7A-1B2F-472D-43113092E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1BD06994-E0FF-0949-4120-22EF044E33C7}"/>
              </a:ext>
            </a:extLst>
          </p:cNvPr>
          <p:cNvSpPr/>
          <p:nvPr/>
        </p:nvSpPr>
        <p:spPr>
          <a:xfrm>
            <a:off x="7517" y="-3518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FC35F528-0FEC-7610-10AC-62C51D178E39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2" name="Obraz 1" descr="Create meme &quot;Chinese sage meme original, sage, sage meme template&quot; -  Pictures - Meme-arsenal.com">
            <a:extLst>
              <a:ext uri="{FF2B5EF4-FFF2-40B4-BE49-F238E27FC236}">
                <a16:creationId xmlns:a16="http://schemas.microsoft.com/office/drawing/2014/main" id="{52BFBF99-CE8B-EE02-938A-10583A123D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613"/>
          <a:stretch>
            <a:fillRect/>
          </a:stretch>
        </p:blipFill>
        <p:spPr>
          <a:xfrm>
            <a:off x="7517" y="0"/>
            <a:ext cx="6884896" cy="685448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E051E13-1663-7365-F406-C2FC38970825}"/>
              </a:ext>
            </a:extLst>
          </p:cNvPr>
          <p:cNvSpPr txBox="1"/>
          <p:nvPr/>
        </p:nvSpPr>
        <p:spPr>
          <a:xfrm>
            <a:off x="5692878" y="945354"/>
            <a:ext cx="4345857" cy="1569660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9600" b="1" dirty="0">
                <a:solidFill>
                  <a:schemeClr val="bg1"/>
                </a:solidFill>
                <a:latin typeface="Arial Black" panose="020B0A04020102020204" pitchFamily="34" charset="0"/>
              </a:rPr>
              <a:t>Ale !</a:t>
            </a:r>
          </a:p>
        </p:txBody>
      </p:sp>
    </p:spTree>
    <p:extLst>
      <p:ext uri="{BB962C8B-B14F-4D97-AF65-F5344CB8AC3E}">
        <p14:creationId xmlns:p14="http://schemas.microsoft.com/office/powerpoint/2010/main" val="802833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134726B-ABF7-C177-4A4F-E3A2299E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01EA378F-762F-E95F-79D7-C951765AC01F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CD362A3-0225-C323-0D27-9032686B7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572999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35F9E8A9-B949-0E19-AF73-886E60FC8388}"/>
              </a:ext>
            </a:extLst>
          </p:cNvPr>
          <p:cNvSpPr txBox="1"/>
          <p:nvPr/>
        </p:nvSpPr>
        <p:spPr>
          <a:xfrm>
            <a:off x="850490" y="2723433"/>
            <a:ext cx="11245644" cy="2554545"/>
          </a:xfrm>
          <a:prstGeom prst="rect">
            <a:avLst/>
          </a:prstGeom>
          <a:solidFill>
            <a:schemeClr val="bg1">
              <a:lumMod val="6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>
                <a:solidFill>
                  <a:srgbClr val="FFFF00"/>
                </a:solidFill>
                <a:latin typeface="Arial Black" panose="020B0A04020102020204" pitchFamily="34" charset="0"/>
              </a:rPr>
              <a:t>…idziemy krok dalej…</a:t>
            </a:r>
          </a:p>
        </p:txBody>
      </p:sp>
    </p:spTree>
    <p:extLst>
      <p:ext uri="{BB962C8B-B14F-4D97-AF65-F5344CB8AC3E}">
        <p14:creationId xmlns:p14="http://schemas.microsoft.com/office/powerpoint/2010/main" val="68530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6432ACC-9A4E-F289-30E0-A7FB2C3F2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A2B42D3A-B039-6B98-3B2E-64B9F9EA07A5}"/>
              </a:ext>
            </a:extLst>
          </p:cNvPr>
          <p:cNvSpPr/>
          <p:nvPr/>
        </p:nvSpPr>
        <p:spPr>
          <a:xfrm>
            <a:off x="7517" y="-3518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9DC00EF1-8A2A-8274-55A6-1D14FFF6F251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06DAF4C-CB02-465D-F6FE-878B466655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94" t="11973" r="1485" b="9409"/>
          <a:stretch>
            <a:fillRect/>
          </a:stretch>
        </p:blipFill>
        <p:spPr>
          <a:xfrm>
            <a:off x="6103517" y="786708"/>
            <a:ext cx="4307749" cy="97347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7253E69-8C81-4412-21FD-5BFA2B63B8D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64" t="12410" r="2102" b="7552"/>
          <a:stretch>
            <a:fillRect/>
          </a:stretch>
        </p:blipFill>
        <p:spPr>
          <a:xfrm>
            <a:off x="6096000" y="2179083"/>
            <a:ext cx="4214010" cy="105205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1EBD542-9C43-1CA7-A5E0-E36F9A043E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57" t="6233" r="2295" b="10720"/>
          <a:stretch>
            <a:fillRect/>
          </a:stretch>
        </p:blipFill>
        <p:spPr>
          <a:xfrm>
            <a:off x="6095999" y="3762834"/>
            <a:ext cx="4214011" cy="105205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54931805-C4DE-7C0C-B985-C9E5170454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43" t="10994" r="2309" b="10387"/>
          <a:stretch>
            <a:fillRect/>
          </a:stretch>
        </p:blipFill>
        <p:spPr>
          <a:xfrm>
            <a:off x="6095998" y="5244755"/>
            <a:ext cx="4214011" cy="973479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368117F-2872-CF3C-2EAB-600D20E17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632" y="689256"/>
            <a:ext cx="2906858" cy="563713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7768398-4D58-EF12-CE9C-8B5F9C4C8B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916" y="-693781"/>
            <a:ext cx="7849829" cy="7849829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D284BACC-3287-7DE5-2F21-3E87FA1CF62B}"/>
              </a:ext>
            </a:extLst>
          </p:cNvPr>
          <p:cNvSpPr txBox="1"/>
          <p:nvPr/>
        </p:nvSpPr>
        <p:spPr>
          <a:xfrm rot="20747194">
            <a:off x="2961352" y="2999603"/>
            <a:ext cx="6508955" cy="923330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>
                <a:solidFill>
                  <a:srgbClr val="FF0000"/>
                </a:solidFill>
                <a:latin typeface="Arial Black" panose="020B0A04020102020204" pitchFamily="34" charset="0"/>
              </a:rPr>
              <a:t>BEZ INTERNETU</a:t>
            </a:r>
          </a:p>
        </p:txBody>
      </p:sp>
      <p:pic>
        <p:nvPicPr>
          <p:cNvPr id="19" name="Obraz 18" descr="Yellow Color Transparent Image Download Emoji Thumb Up Air #40172 - Free  Transparent PNG Logos">
            <a:extLst>
              <a:ext uri="{FF2B5EF4-FFF2-40B4-BE49-F238E27FC236}">
                <a16:creationId xmlns:a16="http://schemas.microsoft.com/office/drawing/2014/main" id="{17EEC240-E7A6-E254-1B2D-C0E2DDCDAD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9321" y="3738104"/>
            <a:ext cx="2241135" cy="224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9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0E532690-5337-8E89-F623-DE56BC611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217C63D-2F04-6BE6-3997-A4BFC12304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25F21EE9-FEC6-64A7-848B-E0EFE838DAC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E628E26-4988-191B-08A8-0D92EA2F63AB}"/>
              </a:ext>
            </a:extLst>
          </p:cNvPr>
          <p:cNvSpPr txBox="1"/>
          <p:nvPr/>
        </p:nvSpPr>
        <p:spPr>
          <a:xfrm>
            <a:off x="377612" y="280666"/>
            <a:ext cx="11244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Arial Black" panose="020B0A04020102020204" pitchFamily="34" charset="0"/>
              </a:rPr>
              <a:t>PODSUMOWANIE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86CFDFB-7CBB-5A02-67FB-8D30898E88C5}"/>
              </a:ext>
            </a:extLst>
          </p:cNvPr>
          <p:cNvSpPr txBox="1"/>
          <p:nvPr/>
        </p:nvSpPr>
        <p:spPr>
          <a:xfrm>
            <a:off x="599777" y="1892228"/>
            <a:ext cx="112444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rgbClr val="FFC000"/>
                </a:solidFill>
                <a:latin typeface="Arial Black" panose="020B0A04020102020204" pitchFamily="34" charset="0"/>
              </a:rPr>
              <a:t>Błędy komunikacji, stres, problemy, poprawki, opóźnienia…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DCFE6C6-B3AE-6EE3-B02A-A7E85166761C}"/>
              </a:ext>
            </a:extLst>
          </p:cNvPr>
          <p:cNvSpPr txBox="1"/>
          <p:nvPr/>
        </p:nvSpPr>
        <p:spPr>
          <a:xfrm>
            <a:off x="2879002" y="4184565"/>
            <a:ext cx="7016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FF0000"/>
                </a:solidFill>
                <a:latin typeface="Arial Black" panose="020B0A04020102020204" pitchFamily="34" charset="0"/>
              </a:rPr>
              <a:t>NIE OPŁACA SIĘ !</a:t>
            </a:r>
          </a:p>
        </p:txBody>
      </p:sp>
    </p:spTree>
    <p:extLst>
      <p:ext uri="{BB962C8B-B14F-4D97-AF65-F5344CB8AC3E}">
        <p14:creationId xmlns:p14="http://schemas.microsoft.com/office/powerpoint/2010/main" val="268106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22790837-BEC6-1E37-3F23-8DE7BE5C1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4F36B010-3909-442E-EFD2-FDE50F6B19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BE88DC77-4FB7-3015-957D-6FD3BB15F561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 descr="Work Smarter, Not Harder | Top motivational pictures with deep meaning,  Martial arts meme ideas, Bjj memes for adults">
            <a:extLst>
              <a:ext uri="{FF2B5EF4-FFF2-40B4-BE49-F238E27FC236}">
                <a16:creationId xmlns:a16="http://schemas.microsoft.com/office/drawing/2014/main" id="{2A5C9F33-3CBE-EE2E-981D-741534B77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347097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FE46561-5A24-8C5A-2966-505924482F92}"/>
              </a:ext>
            </a:extLst>
          </p:cNvPr>
          <p:cNvSpPr txBox="1"/>
          <p:nvPr/>
        </p:nvSpPr>
        <p:spPr>
          <a:xfrm>
            <a:off x="5808823" y="2686677"/>
            <a:ext cx="7016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92D050"/>
                </a:solidFill>
                <a:latin typeface="Arial Black" panose="020B0A04020102020204" pitchFamily="34" charset="0"/>
              </a:rPr>
              <a:t>Pracuj mądrze !</a:t>
            </a:r>
          </a:p>
        </p:txBody>
      </p:sp>
    </p:spTree>
    <p:extLst>
      <p:ext uri="{BB962C8B-B14F-4D97-AF65-F5344CB8AC3E}">
        <p14:creationId xmlns:p14="http://schemas.microsoft.com/office/powerpoint/2010/main" val="80540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826D360-44A5-DB9E-12E6-76CAAAAE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63A33150-C3B3-D35D-1544-BA59F2FB06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98395F3E-68E1-7E41-9387-2FD9C5AD5B5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87C4F23-8CB5-53EF-90FC-4427417DE71F}"/>
              </a:ext>
            </a:extLst>
          </p:cNvPr>
          <p:cNvSpPr txBox="1"/>
          <p:nvPr/>
        </p:nvSpPr>
        <p:spPr>
          <a:xfrm>
            <a:off x="569984" y="2820951"/>
            <a:ext cx="11468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Na ile wyceniasz swoje zdrowie i życie?</a:t>
            </a:r>
          </a:p>
        </p:txBody>
      </p:sp>
    </p:spTree>
    <p:extLst>
      <p:ext uri="{BB962C8B-B14F-4D97-AF65-F5344CB8AC3E}">
        <p14:creationId xmlns:p14="http://schemas.microsoft.com/office/powerpoint/2010/main" val="2039709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A9442784-7472-0620-BD1A-43FB47509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FDEA56CA-A494-01E7-546A-DEE9955D06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B9B8DAFD-3582-8A06-A7CC-A1BF237C0C6D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Obraz 3" descr="Back on his feet: Dimock man returns to work after October chainsaw mishap  - Mitchell Republic | News, weather, sports from Mitchell South Dakota">
            <a:extLst>
              <a:ext uri="{FF2B5EF4-FFF2-40B4-BE49-F238E27FC236}">
                <a16:creationId xmlns:a16="http://schemas.microsoft.com/office/drawing/2014/main" id="{BF38E8B5-F8EE-8EBA-169E-5660695D5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12191999" cy="812799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B484D57-FDD0-BC0E-9ECA-D5BE339C1C2D}"/>
              </a:ext>
            </a:extLst>
          </p:cNvPr>
          <p:cNvSpPr txBox="1"/>
          <p:nvPr/>
        </p:nvSpPr>
        <p:spPr>
          <a:xfrm>
            <a:off x="6095998" y="618650"/>
            <a:ext cx="5791202" cy="1938992"/>
          </a:xfrm>
          <a:prstGeom prst="rect">
            <a:avLst/>
          </a:prstGeom>
          <a:solidFill>
            <a:schemeClr val="tx1">
              <a:lumMod val="95000"/>
              <a:lumOff val="5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rgbClr val="FFFF00"/>
                </a:solidFill>
                <a:latin typeface="Arial Black" panose="020B0A04020102020204" pitchFamily="34" charset="0"/>
              </a:rPr>
              <a:t>Przy takich wypadkach…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0F9B17D-9B52-C9BC-40CE-0D9D555961BA}"/>
              </a:ext>
            </a:extLst>
          </p:cNvPr>
          <p:cNvSpPr txBox="1"/>
          <p:nvPr/>
        </p:nvSpPr>
        <p:spPr>
          <a:xfrm>
            <a:off x="3965664" y="3934652"/>
            <a:ext cx="8052318" cy="1015663"/>
          </a:xfrm>
          <a:prstGeom prst="rect">
            <a:avLst/>
          </a:prstGeom>
          <a:solidFill>
            <a:schemeClr val="tx1">
              <a:lumMod val="95000"/>
              <a:lumOff val="5000"/>
              <a:alpha val="43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rgbClr val="FF0000"/>
                </a:solidFill>
                <a:latin typeface="Arial Black" panose="020B0A04020102020204" pitchFamily="34" charset="0"/>
              </a:rPr>
              <a:t>liczą się sekundy!</a:t>
            </a:r>
          </a:p>
        </p:txBody>
      </p:sp>
    </p:spTree>
    <p:extLst>
      <p:ext uri="{BB962C8B-B14F-4D97-AF65-F5344CB8AC3E}">
        <p14:creationId xmlns:p14="http://schemas.microsoft.com/office/powerpoint/2010/main" val="319271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37DDF6D3-B4EA-8045-8625-52069C19E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97747373-41AC-3A9D-C021-A95A70DD0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923145D-B09C-DCF8-EEA2-9C27FEDBA1B1}"/>
              </a:ext>
            </a:extLst>
          </p:cNvPr>
          <p:cNvSpPr txBox="1"/>
          <p:nvPr/>
        </p:nvSpPr>
        <p:spPr>
          <a:xfrm>
            <a:off x="446131" y="1474946"/>
            <a:ext cx="10861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92D050"/>
                </a:solidFill>
                <a:latin typeface="Arial Black" panose="020B0A04020102020204" pitchFamily="34" charset="0"/>
              </a:rPr>
              <a:t>Ile byś dał żeby ocalić hektar lasu 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5E03A80-AC25-7F76-B261-1D3D6F12311C}"/>
              </a:ext>
            </a:extLst>
          </p:cNvPr>
          <p:cNvSpPr txBox="1"/>
          <p:nvPr/>
        </p:nvSpPr>
        <p:spPr>
          <a:xfrm>
            <a:off x="950475" y="4598224"/>
            <a:ext cx="9853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Ile byś zapłacił by nie stracić nogi?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01B2B52-251F-FE36-AA21-AACB552C16C7}"/>
              </a:ext>
            </a:extLst>
          </p:cNvPr>
          <p:cNvSpPr txBox="1"/>
          <p:nvPr/>
        </p:nvSpPr>
        <p:spPr>
          <a:xfrm>
            <a:off x="446131" y="2890391"/>
            <a:ext cx="10673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rgbClr val="FFFF00"/>
                </a:solidFill>
                <a:latin typeface="Arial Black" panose="020B0A04020102020204" pitchFamily="34" charset="0"/>
              </a:rPr>
              <a:t>Co byś zrobił, żeby NIE dzwonić osiemnasty raz do ZULA z tą samą sprawą?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B863840-B82A-5561-4980-E89A15615C68}"/>
              </a:ext>
            </a:extLst>
          </p:cNvPr>
          <p:cNvSpPr txBox="1"/>
          <p:nvPr/>
        </p:nvSpPr>
        <p:spPr>
          <a:xfrm>
            <a:off x="3522802" y="309072"/>
            <a:ext cx="601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PYTANIA DO PUBLICZNOŚCI</a:t>
            </a:r>
          </a:p>
        </p:txBody>
      </p:sp>
    </p:spTree>
    <p:extLst>
      <p:ext uri="{BB962C8B-B14F-4D97-AF65-F5344CB8AC3E}">
        <p14:creationId xmlns:p14="http://schemas.microsoft.com/office/powerpoint/2010/main" val="368859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FF8C325-F350-96C0-D182-FFD2D012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08864249-9248-DE21-F4FF-73972D50CA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7BAEB4E9-AACD-8145-8D9B-D603A513808A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BB51759-F462-56B8-09D3-D6B126D2B4BB}"/>
              </a:ext>
            </a:extLst>
          </p:cNvPr>
          <p:cNvSpPr txBox="1"/>
          <p:nvPr/>
        </p:nvSpPr>
        <p:spPr>
          <a:xfrm>
            <a:off x="1043782" y="2549653"/>
            <a:ext cx="9853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92D050"/>
                </a:solidFill>
                <a:latin typeface="Arial Black" panose="020B0A04020102020204" pitchFamily="34" charset="0"/>
              </a:rPr>
              <a:t>A co jeśli to nic nie kosztuje? </a:t>
            </a:r>
            <a:r>
              <a:rPr lang="pl-PL" sz="4800" b="1" dirty="0">
                <a:solidFill>
                  <a:srgbClr val="92D05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</a:t>
            </a:r>
            <a:endParaRPr lang="pl-PL" sz="4800" b="1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1483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DB65FF54-BBA2-047E-FCA2-352C9EB3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E00A9B8F-1F50-4415-CD64-9CAFD26D1D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24908541"/>
              <a:gd name="f4" fmla="val 11250358"/>
              <a:gd name="f5" fmla="*/ f0 1 24908541"/>
              <a:gd name="f6" fmla="*/ f1 1 11250358"/>
              <a:gd name="f7" fmla="+- f4 0 f2"/>
              <a:gd name="f8" fmla="+- f3 0 f2"/>
              <a:gd name="f9" fmla="*/ f8 1 24908541"/>
              <a:gd name="f10" fmla="*/ f7 1 11250358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24908541" h="11250358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C0F49460-64D2-4F4B-BD10-9D0EA5B77CA9}"/>
              </a:ext>
            </a:extLst>
          </p:cNvPr>
          <p:cNvSpPr/>
          <p:nvPr/>
        </p:nvSpPr>
        <p:spPr>
          <a:xfrm>
            <a:off x="0" y="-72427"/>
            <a:ext cx="2087564" cy="553426"/>
          </a:xfrm>
          <a:custGeom>
            <a:avLst/>
            <a:gdLst>
              <a:gd name="f0" fmla="val w"/>
              <a:gd name="f1" fmla="val h"/>
              <a:gd name="f2" fmla="val 0"/>
              <a:gd name="f3" fmla="val 6569985"/>
              <a:gd name="f4" fmla="val 1646171"/>
              <a:gd name="f5" fmla="val 1646170"/>
              <a:gd name="f6" fmla="*/ f0 1 6569985"/>
              <a:gd name="f7" fmla="*/ f1 1 1646171"/>
              <a:gd name="f8" fmla="+- f4 0 f2"/>
              <a:gd name="f9" fmla="+- f3 0 f2"/>
              <a:gd name="f10" fmla="*/ f9 1 6569985"/>
              <a:gd name="f11" fmla="*/ f8 1 164617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6569985" h="164617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1135E5A-9E29-9A77-009A-45221D9E7CBB}"/>
              </a:ext>
            </a:extLst>
          </p:cNvPr>
          <p:cNvSpPr txBox="1"/>
          <p:nvPr/>
        </p:nvSpPr>
        <p:spPr>
          <a:xfrm>
            <a:off x="2797521" y="327412"/>
            <a:ext cx="6278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SPRAWDŹ NAS</a:t>
            </a:r>
          </a:p>
          <a:p>
            <a:pPr algn="ctr"/>
            <a:r>
              <a:rPr lang="pl-PL" sz="4800" b="1" dirty="0">
                <a:solidFill>
                  <a:srgbClr val="FF0000"/>
                </a:solidFill>
                <a:latin typeface="Arial Black" panose="020B0A04020102020204" pitchFamily="34" charset="0"/>
              </a:rPr>
              <a:t>W</a:t>
            </a:r>
          </a:p>
          <a:p>
            <a:pPr algn="ctr"/>
            <a:endParaRPr lang="pl-PL" sz="4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AF49810-3321-FDC0-0C32-437E4487D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958" y="1671518"/>
            <a:ext cx="4859070" cy="48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6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439</Words>
  <Application>Microsoft Office PowerPoint</Application>
  <PresentationFormat>Panoramiczny</PresentationFormat>
  <Paragraphs>101</Paragraphs>
  <Slides>42</Slides>
  <Notes>42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50" baseType="lpstr">
      <vt:lpstr>Poppins</vt:lpstr>
      <vt:lpstr>Arial</vt:lpstr>
      <vt:lpstr>Lato</vt:lpstr>
      <vt:lpstr>Calibri</vt:lpstr>
      <vt:lpstr>Verdana</vt:lpstr>
      <vt:lpstr>Aptos</vt:lpstr>
      <vt:lpstr>Arial Black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Rafał Sosnowski</dc:creator>
  <cp:lastModifiedBy>Rafał Sosnowski</cp:lastModifiedBy>
  <cp:revision>21</cp:revision>
  <dcterms:modified xsi:type="dcterms:W3CDTF">2026-09-07T10:15:35Z</dcterms:modified>
</cp:coreProperties>
</file>