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4"/>
    <p:sldMasterId id="2147483804" r:id="rId5"/>
  </p:sldMasterIdLst>
  <p:notesMasterIdLst>
    <p:notesMasterId r:id="rId24"/>
  </p:notesMasterIdLst>
  <p:handoutMasterIdLst>
    <p:handoutMasterId r:id="rId25"/>
  </p:handoutMasterIdLst>
  <p:sldIdLst>
    <p:sldId id="268" r:id="rId6"/>
    <p:sldId id="274" r:id="rId7"/>
    <p:sldId id="650" r:id="rId8"/>
    <p:sldId id="655" r:id="rId9"/>
    <p:sldId id="651" r:id="rId10"/>
    <p:sldId id="652" r:id="rId11"/>
    <p:sldId id="653" r:id="rId12"/>
    <p:sldId id="654" r:id="rId13"/>
    <p:sldId id="656" r:id="rId14"/>
    <p:sldId id="256" r:id="rId15"/>
    <p:sldId id="657" r:id="rId16"/>
    <p:sldId id="658" r:id="rId17"/>
    <p:sldId id="273" r:id="rId18"/>
    <p:sldId id="659" r:id="rId19"/>
    <p:sldId id="271" r:id="rId20"/>
    <p:sldId id="276" r:id="rId21"/>
    <p:sldId id="275" r:id="rId22"/>
    <p:sldId id="261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orient="horz" pos="169">
          <p15:clr>
            <a:srgbClr val="A4A3A4"/>
          </p15:clr>
        </p15:guide>
        <p15:guide id="10" pos="2880">
          <p15:clr>
            <a:srgbClr val="A4A3A4"/>
          </p15:clr>
        </p15:guide>
        <p15:guide id="11" pos="198" userDrawn="1">
          <p15:clr>
            <a:srgbClr val="A4A3A4"/>
          </p15:clr>
        </p15:guide>
        <p15:guide id="12" pos="5556" userDrawn="1">
          <p15:clr>
            <a:srgbClr val="A4A3A4"/>
          </p15:clr>
        </p15:guide>
        <p15:guide id="13" orient="horz" pos="622" userDrawn="1">
          <p15:clr>
            <a:srgbClr val="A4A3A4"/>
          </p15:clr>
        </p15:guide>
        <p15:guide id="14" orient="horz" pos="758" userDrawn="1">
          <p15:clr>
            <a:srgbClr val="A4A3A4"/>
          </p15:clr>
        </p15:guide>
        <p15:guide id="15" orient="horz" pos="1620" userDrawn="1">
          <p15:clr>
            <a:srgbClr val="A4A3A4"/>
          </p15:clr>
        </p15:guide>
        <p15:guide id="16" orient="horz" pos="28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B91C16-A04A-572F-C1F9-111DE5266344}" name="Artur Mirończuk" initials="AM" userId="S::amironczuk@bluesoft.com::7ba7b846-f7b2-4a9d-a256-891306816f1d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Ilczuk Artur" initials="AI" lastIdx="9" clrIdx="0"/>
  <p:cmAuthor id="1" name="Artur Grabias" initials="Art" lastIdx="7" clrIdx="1"/>
  <p:cmAuthor id="2" name="Pieniek Kornelia - Korpo" initials="PK-K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7900"/>
    <a:srgbClr val="7F7F7F"/>
    <a:srgbClr val="BCBCBC"/>
    <a:srgbClr val="D6D6D6"/>
    <a:srgbClr val="D2D2D2"/>
    <a:srgbClr val="8F8F8F"/>
    <a:srgbClr val="FFFFFF"/>
    <a:srgbClr val="CD3C14"/>
    <a:srgbClr val="FFD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" dt="2026-09-08T06:37:49.328"/>
    <p1510:client id="{4F276655-5ED1-41BC-9D5B-486150070417}" v="11" dt="2026-09-08T06:40:46.757"/>
    <p1510:client id="{DC733DEE-570B-4E92-B001-93441C3D9605}" v="52" dt="2026-09-07T08:39:44.761"/>
    <p1510:client id="{DCB5773F-DC79-AFDC-14A8-CF2E88137827}" v="21" dt="2026-09-07T21:26:11.6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Styl pośredni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4C1A8A3-306A-4EB7-A6B1-4F7E0EB9C5D6}" styleName="Styl pośredni 3 — Ak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9"/>
        <p:guide pos="2880"/>
        <p:guide pos="198"/>
        <p:guide pos="5556"/>
        <p:guide orient="horz" pos="622"/>
        <p:guide orient="horz" pos="758"/>
        <p:guide orient="horz" pos="1620"/>
        <p:guide orient="horz" pos="2866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F0E9F7-364C-40AE-807F-6C0B30D00098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53C443-969B-42DA-8506-0247C55DF6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5718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 55 Roman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Helvetica 55 Roman" panose="020B0604020202020204" pitchFamily="34" charset="0"/>
              </a:defRPr>
            </a:lvl1pPr>
          </a:lstStyle>
          <a:p>
            <a:fld id="{14F63557-65CD-470F-8999-4C3C411BE899}" type="datetimeFigureOut">
              <a:rPr lang="en-GB" smtClean="0"/>
              <a:pPr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 55 Roman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Helvetica 55 Roman" panose="020B0604020202020204" pitchFamily="34" charset="0"/>
              </a:defRPr>
            </a:lvl1pPr>
          </a:lstStyle>
          <a:p>
            <a:fld id="{885932DF-9606-4758-A2B5-AF1153FB1ABB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381000" y="4343400"/>
            <a:ext cx="6096000" cy="4114800"/>
          </a:xfrm>
          <a:prstGeom prst="rect">
            <a:avLst/>
          </a:prstGeom>
        </p:spPr>
        <p:txBody>
          <a:bodyPr vert="horz" lIns="91440" tIns="45720" rIns="180000" bIns="45720" rtlCol="0"/>
          <a:lstStyle/>
          <a:p>
            <a:pPr marL="9207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Click to edit Master text styles</a:t>
            </a:r>
          </a:p>
          <a:p>
            <a:pPr marL="230188" marR="0" lvl="1" indent="-138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t>Second level</a:t>
            </a:r>
          </a:p>
          <a:p>
            <a:pPr marL="360363" marR="0" lvl="2" indent="-147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 55 Roman" panose="020B0604020202020204" pitchFamily="34" charset="0"/>
              <a:buChar char="–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55 Roman" panose="020B0604020202020204" pitchFamily="34" charset="0"/>
                <a:ea typeface="+mn-ea"/>
                <a:cs typeface="+mn-cs"/>
              </a:rPr>
              <a:t>Third level</a:t>
            </a:r>
          </a:p>
          <a:p>
            <a:pPr marL="522288" marR="0" lvl="3" indent="-1381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 55 Roman" panose="020B0604020202020204" pitchFamily="34" charset="0"/>
              <a:buChar char="–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55 Roman" panose="020B0604020202020204" pitchFamily="34" charset="0"/>
                <a:ea typeface="+mn-ea"/>
                <a:cs typeface="+mn-cs"/>
              </a:rPr>
              <a:t>Fourth level</a:t>
            </a:r>
          </a:p>
          <a:p>
            <a:pPr marL="668338" marR="0" lvl="4" indent="-1460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Helvetica 55 Roman" panose="020B0604020202020204" pitchFamily="34" charset="0"/>
              <a:buChar char="–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55 Roman" panose="020B0604020202020204" pitchFamily="34" charset="0"/>
                <a:ea typeface="+mn-ea"/>
                <a:cs typeface="+mn-cs"/>
              </a:rPr>
              <a:t>Fifth level</a:t>
            </a:r>
            <a:endParaRPr kumimoji="0" lang="en-GB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55 Roman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22874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000" kern="1200">
        <a:solidFill>
          <a:schemeClr val="tx1"/>
        </a:solidFill>
        <a:latin typeface="Helvetica 75 Bold" panose="020B08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Helvetica 75 Bold" panose="020B08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000" kern="1200">
        <a:solidFill>
          <a:schemeClr val="tx1"/>
        </a:solidFill>
        <a:latin typeface="Helvetica 75 Bold" panose="020B08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000" kern="1200">
        <a:solidFill>
          <a:schemeClr val="tx1"/>
        </a:solidFill>
        <a:latin typeface="Helvetica 75 Bold" panose="020B08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000" kern="1200">
        <a:solidFill>
          <a:schemeClr val="tx1"/>
        </a:solidFill>
        <a:latin typeface="Helvetica 75 Bold" panose="020B08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52699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299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855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1FDF-2B61-EA60-E95B-30F8E0A16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AA9CC-66DA-AD01-AA37-4FC2F3117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0A05A-30F2-6181-9F75-E082596BB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C6ABF0-D377-BF5A-E05B-2CBCC80E12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477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A20CE-B4D8-3C42-0A35-121935E90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24C983-18B6-07E8-76F0-A3C562A47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14084F-8F9D-47C2-2844-609103E47E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73F3FE-146E-FAA7-1905-151F3233661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24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55 Roman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55 Roman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Helvetica 75 Bold"/>
              </a:rP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55 Roman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55 Roman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Tajemnica Orange Polska S.A. - Confidential</a:t>
            </a: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5932DF-9606-4758-A2B5-AF1153FB1ABB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126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jedna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3199" y="1183484"/>
            <a:ext cx="8516475" cy="3366291"/>
          </a:xfrm>
        </p:spPr>
        <p:txBody>
          <a:bodyPr/>
          <a:lstStyle>
            <a:lvl1pPr>
              <a:defRPr/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</a:lstStyle>
          <a:p>
            <a:pPr lvl="0"/>
            <a:r>
              <a:rPr lang="pl-PL" noProof="0"/>
              <a:t>Kliknij, aby edytować tekst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  <a:p>
            <a:pPr lvl="5"/>
            <a:r>
              <a:rPr lang="pl-PL" noProof="0"/>
              <a:t>Szósty poziom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 noProof="0"/>
              <a:t>Kliknij, aby edytować tytuł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26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536" y="268288"/>
            <a:ext cx="4829288" cy="2301875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5500" baseline="0">
                <a:solidFill>
                  <a:schemeClr val="tx1"/>
                </a:solidFill>
              </a:defRPr>
            </a:lvl1pPr>
          </a:lstStyle>
          <a:p>
            <a:r>
              <a:rPr lang="pl-PL" noProof="0"/>
              <a:t>Kliknij, aby edytować tytuł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00726" y="266701"/>
            <a:ext cx="3028950" cy="3403600"/>
          </a:xfrm>
        </p:spPr>
        <p:txBody>
          <a:bodyPr/>
          <a:lstStyle>
            <a:lvl1pPr>
              <a:defRPr/>
            </a:lvl1pPr>
            <a:lvl2pPr>
              <a:defRPr/>
            </a:lvl2pPr>
          </a:lstStyle>
          <a:p>
            <a:pPr lvl="0"/>
            <a:r>
              <a:rPr lang="pl-PL" noProof="0"/>
              <a:t>Kliknij, aby edytować tekst</a:t>
            </a:r>
          </a:p>
          <a:p>
            <a:pPr lvl="1"/>
            <a:r>
              <a:rPr lang="pl-PL" noProof="0"/>
              <a:t>Tekst dodatkowy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325" y="2704144"/>
            <a:ext cx="4827547" cy="966156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180975" indent="-180975" algn="l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406800" indent="-190800" algn="l">
              <a:spcBef>
                <a:spcPts val="336"/>
              </a:spcBef>
              <a:buClrTx/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  <a:latin typeface="Helvetica 55 Roman" panose="020B0604020202020204" pitchFamily="34" charset="0"/>
              </a:defRPr>
            </a:lvl3pPr>
            <a:lvl4pPr marL="594000" indent="-172800" algn="l">
              <a:spcBef>
                <a:spcPts val="24"/>
              </a:spcBef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4pPr>
            <a:lvl5pPr marL="799200" indent="-190800" algn="l"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imię i nazwisko autora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13535" y="4233863"/>
            <a:ext cx="612775" cy="612775"/>
            <a:chOff x="313535" y="4233863"/>
            <a:chExt cx="612775" cy="612775"/>
          </a:xfrm>
        </p:grpSpPr>
        <p:sp>
          <p:nvSpPr>
            <p:cNvPr id="43" name="Rectangle 5"/>
            <p:cNvSpPr>
              <a:spLocks noChangeArrowheads="1"/>
            </p:cNvSpPr>
            <p:nvPr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8"/>
            <p:cNvSpPr>
              <a:spLocks noEditPoints="1"/>
            </p:cNvSpPr>
            <p:nvPr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9"/>
            <p:cNvSpPr>
              <a:spLocks noEditPoints="1"/>
            </p:cNvSpPr>
            <p:nvPr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11"/>
            <p:cNvSpPr>
              <a:spLocks noEditPoints="1"/>
            </p:cNvSpPr>
            <p:nvPr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12"/>
            <p:cNvSpPr>
              <a:spLocks noEditPoints="1"/>
            </p:cNvSpPr>
            <p:nvPr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14" name="Group 2">
            <a:extLst>
              <a:ext uri="{FF2B5EF4-FFF2-40B4-BE49-F238E27FC236}">
                <a16:creationId xmlns:a16="http://schemas.microsoft.com/office/drawing/2014/main" id="{BB71B8C9-B67B-4B22-8933-1003BAD9AD1D}"/>
              </a:ext>
            </a:extLst>
          </p:cNvPr>
          <p:cNvGrpSpPr/>
          <p:nvPr/>
        </p:nvGrpSpPr>
        <p:grpSpPr>
          <a:xfrm>
            <a:off x="313535" y="4233863"/>
            <a:ext cx="612775" cy="612775"/>
            <a:chOff x="313535" y="4233863"/>
            <a:chExt cx="612775" cy="612775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4F8C6C9E-0488-4759-93FD-E7C78D54AF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7080954F-302E-44EB-ABCD-253279E5AD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F6CF9BC9-9E39-4FB3-924A-C6AA491A4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CFC85064-CAE0-4990-9E0F-BDC21013B9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F2D2AA73-603A-4983-876A-1AEA7B514A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B13EBB2E-62B8-4676-99C5-3153B7F3B2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B5AA9794-08D0-4DF9-BC54-869806AD01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2143817E-4E6D-4C81-AA5D-00DF8CDF59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24" name="Group 2">
            <a:extLst>
              <a:ext uri="{FF2B5EF4-FFF2-40B4-BE49-F238E27FC236}">
                <a16:creationId xmlns:a16="http://schemas.microsoft.com/office/drawing/2014/main" id="{4965A412-F618-46D0-BB65-A42C8BEE7B34}"/>
              </a:ext>
            </a:extLst>
          </p:cNvPr>
          <p:cNvGrpSpPr/>
          <p:nvPr userDrawn="1"/>
        </p:nvGrpSpPr>
        <p:grpSpPr>
          <a:xfrm>
            <a:off x="313535" y="4233863"/>
            <a:ext cx="612775" cy="612775"/>
            <a:chOff x="313535" y="4233863"/>
            <a:chExt cx="612775" cy="612775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id="{F5AD1F15-643A-453B-B50D-10FAAA331B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3535" y="4233863"/>
              <a:ext cx="612775" cy="612775"/>
            </a:xfrm>
            <a:prstGeom prst="rect">
              <a:avLst/>
            </a:prstGeom>
            <a:solidFill>
              <a:srgbClr val="FF7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301C3B33-BC57-4A26-9DB1-26F53542ACF4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00860" y="4708526"/>
              <a:ext cx="74613" cy="87313"/>
            </a:xfrm>
            <a:custGeom>
              <a:avLst/>
              <a:gdLst>
                <a:gd name="T0" fmla="*/ 66 w 93"/>
                <a:gd name="T1" fmla="*/ 99 h 109"/>
                <a:gd name="T2" fmla="*/ 31 w 93"/>
                <a:gd name="T3" fmla="*/ 109 h 109"/>
                <a:gd name="T4" fmla="*/ 0 w 93"/>
                <a:gd name="T5" fmla="*/ 79 h 109"/>
                <a:gd name="T6" fmla="*/ 66 w 93"/>
                <a:gd name="T7" fmla="*/ 37 h 109"/>
                <a:gd name="T8" fmla="*/ 66 w 93"/>
                <a:gd name="T9" fmla="*/ 32 h 109"/>
                <a:gd name="T10" fmla="*/ 49 w 93"/>
                <a:gd name="T11" fmla="*/ 19 h 109"/>
                <a:gd name="T12" fmla="*/ 24 w 93"/>
                <a:gd name="T13" fmla="*/ 32 h 109"/>
                <a:gd name="T14" fmla="*/ 5 w 93"/>
                <a:gd name="T15" fmla="*/ 21 h 109"/>
                <a:gd name="T16" fmla="*/ 50 w 93"/>
                <a:gd name="T17" fmla="*/ 0 h 109"/>
                <a:gd name="T18" fmla="*/ 93 w 93"/>
                <a:gd name="T19" fmla="*/ 32 h 109"/>
                <a:gd name="T20" fmla="*/ 93 w 93"/>
                <a:gd name="T21" fmla="*/ 108 h 109"/>
                <a:gd name="T22" fmla="*/ 68 w 93"/>
                <a:gd name="T23" fmla="*/ 108 h 109"/>
                <a:gd name="T24" fmla="*/ 66 w 93"/>
                <a:gd name="T25" fmla="*/ 99 h 109"/>
                <a:gd name="T26" fmla="*/ 27 w 93"/>
                <a:gd name="T27" fmla="*/ 77 h 109"/>
                <a:gd name="T28" fmla="*/ 39 w 93"/>
                <a:gd name="T29" fmla="*/ 90 h 109"/>
                <a:gd name="T30" fmla="*/ 65 w 93"/>
                <a:gd name="T31" fmla="*/ 79 h 109"/>
                <a:gd name="T32" fmla="*/ 65 w 93"/>
                <a:gd name="T33" fmla="*/ 54 h 109"/>
                <a:gd name="T34" fmla="*/ 27 w 93"/>
                <a:gd name="T35" fmla="*/ 77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3" h="109">
                  <a:moveTo>
                    <a:pt x="66" y="99"/>
                  </a:moveTo>
                  <a:cubicBezTo>
                    <a:pt x="55" y="106"/>
                    <a:pt x="43" y="109"/>
                    <a:pt x="31" y="109"/>
                  </a:cubicBezTo>
                  <a:cubicBezTo>
                    <a:pt x="11" y="109"/>
                    <a:pt x="0" y="96"/>
                    <a:pt x="0" y="79"/>
                  </a:cubicBezTo>
                  <a:cubicBezTo>
                    <a:pt x="0" y="55"/>
                    <a:pt x="21" y="42"/>
                    <a:pt x="66" y="3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6" y="24"/>
                    <a:pt x="60" y="19"/>
                    <a:pt x="49" y="19"/>
                  </a:cubicBezTo>
                  <a:cubicBezTo>
                    <a:pt x="39" y="19"/>
                    <a:pt x="30" y="24"/>
                    <a:pt x="24" y="3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5" y="7"/>
                    <a:pt x="30" y="0"/>
                    <a:pt x="50" y="0"/>
                  </a:cubicBezTo>
                  <a:cubicBezTo>
                    <a:pt x="77" y="0"/>
                    <a:pt x="93" y="12"/>
                    <a:pt x="93" y="32"/>
                  </a:cubicBezTo>
                  <a:cubicBezTo>
                    <a:pt x="93" y="32"/>
                    <a:pt x="93" y="108"/>
                    <a:pt x="93" y="108"/>
                  </a:cubicBezTo>
                  <a:cubicBezTo>
                    <a:pt x="68" y="108"/>
                    <a:pt x="68" y="108"/>
                    <a:pt x="68" y="108"/>
                  </a:cubicBezTo>
                  <a:lnTo>
                    <a:pt x="66" y="99"/>
                  </a:lnTo>
                  <a:close/>
                  <a:moveTo>
                    <a:pt x="27" y="77"/>
                  </a:moveTo>
                  <a:cubicBezTo>
                    <a:pt x="27" y="84"/>
                    <a:pt x="31" y="90"/>
                    <a:pt x="39" y="90"/>
                  </a:cubicBezTo>
                  <a:cubicBezTo>
                    <a:pt x="48" y="90"/>
                    <a:pt x="57" y="87"/>
                    <a:pt x="65" y="79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39" y="57"/>
                    <a:pt x="27" y="64"/>
                    <a:pt x="27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153279D1-56D9-4652-99BE-E165262EF8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92935" y="4708526"/>
              <a:ext cx="76200" cy="87313"/>
            </a:xfrm>
            <a:custGeom>
              <a:avLst/>
              <a:gdLst>
                <a:gd name="T0" fmla="*/ 0 w 94"/>
                <a:gd name="T1" fmla="*/ 5 h 108"/>
                <a:gd name="T2" fmla="*/ 23 w 94"/>
                <a:gd name="T3" fmla="*/ 2 h 108"/>
                <a:gd name="T4" fmla="*/ 25 w 94"/>
                <a:gd name="T5" fmla="*/ 15 h 108"/>
                <a:gd name="T6" fmla="*/ 61 w 94"/>
                <a:gd name="T7" fmla="*/ 0 h 108"/>
                <a:gd name="T8" fmla="*/ 94 w 94"/>
                <a:gd name="T9" fmla="*/ 34 h 108"/>
                <a:gd name="T10" fmla="*/ 94 w 94"/>
                <a:gd name="T11" fmla="*/ 108 h 108"/>
                <a:gd name="T12" fmla="*/ 66 w 94"/>
                <a:gd name="T13" fmla="*/ 108 h 108"/>
                <a:gd name="T14" fmla="*/ 66 w 94"/>
                <a:gd name="T15" fmla="*/ 39 h 108"/>
                <a:gd name="T16" fmla="*/ 53 w 94"/>
                <a:gd name="T17" fmla="*/ 21 h 108"/>
                <a:gd name="T18" fmla="*/ 27 w 94"/>
                <a:gd name="T19" fmla="*/ 32 h 108"/>
                <a:gd name="T20" fmla="*/ 27 w 94"/>
                <a:gd name="T21" fmla="*/ 108 h 108"/>
                <a:gd name="T22" fmla="*/ 0 w 94"/>
                <a:gd name="T23" fmla="*/ 108 h 108"/>
                <a:gd name="T24" fmla="*/ 0 w 94"/>
                <a:gd name="T25" fmla="*/ 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" h="108">
                  <a:moveTo>
                    <a:pt x="0" y="5"/>
                  </a:moveTo>
                  <a:cubicBezTo>
                    <a:pt x="23" y="2"/>
                    <a:pt x="23" y="2"/>
                    <a:pt x="23" y="2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38" y="5"/>
                    <a:pt x="48" y="0"/>
                    <a:pt x="61" y="0"/>
                  </a:cubicBezTo>
                  <a:cubicBezTo>
                    <a:pt x="83" y="0"/>
                    <a:pt x="94" y="12"/>
                    <a:pt x="94" y="34"/>
                  </a:cubicBezTo>
                  <a:cubicBezTo>
                    <a:pt x="94" y="108"/>
                    <a:pt x="94" y="108"/>
                    <a:pt x="94" y="108"/>
                  </a:cubicBezTo>
                  <a:cubicBezTo>
                    <a:pt x="66" y="108"/>
                    <a:pt x="66" y="108"/>
                    <a:pt x="66" y="108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6" y="26"/>
                    <a:pt x="63" y="21"/>
                    <a:pt x="53" y="21"/>
                  </a:cubicBezTo>
                  <a:cubicBezTo>
                    <a:pt x="45" y="21"/>
                    <a:pt x="36" y="24"/>
                    <a:pt x="27" y="32"/>
                  </a:cubicBezTo>
                  <a:cubicBezTo>
                    <a:pt x="27" y="108"/>
                    <a:pt x="27" y="108"/>
                    <a:pt x="27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4F6E109D-EE95-4232-BD44-5BC0CDCF9D3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78673" y="4708526"/>
              <a:ext cx="79375" cy="88900"/>
            </a:xfrm>
            <a:custGeom>
              <a:avLst/>
              <a:gdLst>
                <a:gd name="T0" fmla="*/ 50 w 98"/>
                <a:gd name="T1" fmla="*/ 110 h 110"/>
                <a:gd name="T2" fmla="*/ 0 w 98"/>
                <a:gd name="T3" fmla="*/ 55 h 110"/>
                <a:gd name="T4" fmla="*/ 49 w 98"/>
                <a:gd name="T5" fmla="*/ 0 h 110"/>
                <a:gd name="T6" fmla="*/ 98 w 98"/>
                <a:gd name="T7" fmla="*/ 54 h 110"/>
                <a:gd name="T8" fmla="*/ 97 w 98"/>
                <a:gd name="T9" fmla="*/ 59 h 110"/>
                <a:gd name="T10" fmla="*/ 27 w 98"/>
                <a:gd name="T11" fmla="*/ 59 h 110"/>
                <a:gd name="T12" fmla="*/ 52 w 98"/>
                <a:gd name="T13" fmla="*/ 89 h 110"/>
                <a:gd name="T14" fmla="*/ 76 w 98"/>
                <a:gd name="T15" fmla="*/ 76 h 110"/>
                <a:gd name="T16" fmla="*/ 96 w 98"/>
                <a:gd name="T17" fmla="*/ 87 h 110"/>
                <a:gd name="T18" fmla="*/ 50 w 98"/>
                <a:gd name="T19" fmla="*/ 110 h 110"/>
                <a:gd name="T20" fmla="*/ 70 w 98"/>
                <a:gd name="T21" fmla="*/ 41 h 110"/>
                <a:gd name="T22" fmla="*/ 49 w 98"/>
                <a:gd name="T23" fmla="*/ 19 h 110"/>
                <a:gd name="T24" fmla="*/ 28 w 98"/>
                <a:gd name="T25" fmla="*/ 41 h 110"/>
                <a:gd name="T26" fmla="*/ 70 w 98"/>
                <a:gd name="T27" fmla="*/ 41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8" h="110">
                  <a:moveTo>
                    <a:pt x="50" y="110"/>
                  </a:moveTo>
                  <a:cubicBezTo>
                    <a:pt x="19" y="110"/>
                    <a:pt x="0" y="90"/>
                    <a:pt x="0" y="55"/>
                  </a:cubicBezTo>
                  <a:cubicBezTo>
                    <a:pt x="0" y="20"/>
                    <a:pt x="19" y="0"/>
                    <a:pt x="49" y="0"/>
                  </a:cubicBezTo>
                  <a:cubicBezTo>
                    <a:pt x="80" y="0"/>
                    <a:pt x="98" y="20"/>
                    <a:pt x="98" y="54"/>
                  </a:cubicBezTo>
                  <a:cubicBezTo>
                    <a:pt x="98" y="56"/>
                    <a:pt x="97" y="57"/>
                    <a:pt x="9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8" y="79"/>
                    <a:pt x="36" y="89"/>
                    <a:pt x="52" y="89"/>
                  </a:cubicBezTo>
                  <a:cubicBezTo>
                    <a:pt x="63" y="89"/>
                    <a:pt x="70" y="85"/>
                    <a:pt x="76" y="76"/>
                  </a:cubicBezTo>
                  <a:cubicBezTo>
                    <a:pt x="96" y="87"/>
                    <a:pt x="96" y="87"/>
                    <a:pt x="96" y="87"/>
                  </a:cubicBezTo>
                  <a:cubicBezTo>
                    <a:pt x="87" y="102"/>
                    <a:pt x="71" y="110"/>
                    <a:pt x="50" y="110"/>
                  </a:cubicBezTo>
                  <a:close/>
                  <a:moveTo>
                    <a:pt x="70" y="41"/>
                  </a:moveTo>
                  <a:cubicBezTo>
                    <a:pt x="70" y="27"/>
                    <a:pt x="62" y="19"/>
                    <a:pt x="49" y="19"/>
                  </a:cubicBezTo>
                  <a:cubicBezTo>
                    <a:pt x="37" y="19"/>
                    <a:pt x="29" y="27"/>
                    <a:pt x="28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90D9E50A-5D60-48CB-8B16-34C7F1400D77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46873" y="4708526"/>
              <a:ext cx="84138" cy="88900"/>
            </a:xfrm>
            <a:custGeom>
              <a:avLst/>
              <a:gdLst>
                <a:gd name="T0" fmla="*/ 52 w 104"/>
                <a:gd name="T1" fmla="*/ 111 h 111"/>
                <a:gd name="T2" fmla="*/ 0 w 104"/>
                <a:gd name="T3" fmla="*/ 55 h 111"/>
                <a:gd name="T4" fmla="*/ 52 w 104"/>
                <a:gd name="T5" fmla="*/ 0 h 111"/>
                <a:gd name="T6" fmla="*/ 104 w 104"/>
                <a:gd name="T7" fmla="*/ 55 h 111"/>
                <a:gd name="T8" fmla="*/ 52 w 104"/>
                <a:gd name="T9" fmla="*/ 111 h 111"/>
                <a:gd name="T10" fmla="*/ 52 w 104"/>
                <a:gd name="T11" fmla="*/ 23 h 111"/>
                <a:gd name="T12" fmla="*/ 28 w 104"/>
                <a:gd name="T13" fmla="*/ 55 h 111"/>
                <a:gd name="T14" fmla="*/ 52 w 104"/>
                <a:gd name="T15" fmla="*/ 87 h 111"/>
                <a:gd name="T16" fmla="*/ 77 w 104"/>
                <a:gd name="T17" fmla="*/ 55 h 111"/>
                <a:gd name="T18" fmla="*/ 52 w 104"/>
                <a:gd name="T19" fmla="*/ 2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111">
                  <a:moveTo>
                    <a:pt x="52" y="111"/>
                  </a:moveTo>
                  <a:cubicBezTo>
                    <a:pt x="25" y="111"/>
                    <a:pt x="0" y="93"/>
                    <a:pt x="0" y="55"/>
                  </a:cubicBezTo>
                  <a:cubicBezTo>
                    <a:pt x="0" y="17"/>
                    <a:pt x="25" y="0"/>
                    <a:pt x="52" y="0"/>
                  </a:cubicBezTo>
                  <a:cubicBezTo>
                    <a:pt x="79" y="0"/>
                    <a:pt x="104" y="17"/>
                    <a:pt x="104" y="55"/>
                  </a:cubicBezTo>
                  <a:cubicBezTo>
                    <a:pt x="104" y="93"/>
                    <a:pt x="79" y="111"/>
                    <a:pt x="52" y="111"/>
                  </a:cubicBezTo>
                  <a:close/>
                  <a:moveTo>
                    <a:pt x="52" y="23"/>
                  </a:moveTo>
                  <a:cubicBezTo>
                    <a:pt x="31" y="23"/>
                    <a:pt x="28" y="42"/>
                    <a:pt x="28" y="55"/>
                  </a:cubicBezTo>
                  <a:cubicBezTo>
                    <a:pt x="28" y="69"/>
                    <a:pt x="31" y="87"/>
                    <a:pt x="52" y="87"/>
                  </a:cubicBezTo>
                  <a:cubicBezTo>
                    <a:pt x="73" y="87"/>
                    <a:pt x="77" y="69"/>
                    <a:pt x="77" y="55"/>
                  </a:cubicBezTo>
                  <a:cubicBezTo>
                    <a:pt x="77" y="42"/>
                    <a:pt x="73" y="23"/>
                    <a:pt x="52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3A9B8626-9A6B-4B07-A000-2FC8ABFA124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46885" y="4708526"/>
              <a:ext cx="47625" cy="87313"/>
            </a:xfrm>
            <a:custGeom>
              <a:avLst/>
              <a:gdLst>
                <a:gd name="T0" fmla="*/ 0 w 59"/>
                <a:gd name="T1" fmla="*/ 3 h 108"/>
                <a:gd name="T2" fmla="*/ 26 w 59"/>
                <a:gd name="T3" fmla="*/ 3 h 108"/>
                <a:gd name="T4" fmla="*/ 26 w 59"/>
                <a:gd name="T5" fmla="*/ 15 h 108"/>
                <a:gd name="T6" fmla="*/ 55 w 59"/>
                <a:gd name="T7" fmla="*/ 0 h 108"/>
                <a:gd name="T8" fmla="*/ 59 w 59"/>
                <a:gd name="T9" fmla="*/ 1 h 108"/>
                <a:gd name="T10" fmla="*/ 59 w 59"/>
                <a:gd name="T11" fmla="*/ 27 h 108"/>
                <a:gd name="T12" fmla="*/ 58 w 59"/>
                <a:gd name="T13" fmla="*/ 27 h 108"/>
                <a:gd name="T14" fmla="*/ 28 w 59"/>
                <a:gd name="T15" fmla="*/ 38 h 108"/>
                <a:gd name="T16" fmla="*/ 28 w 59"/>
                <a:gd name="T17" fmla="*/ 108 h 108"/>
                <a:gd name="T18" fmla="*/ 0 w 59"/>
                <a:gd name="T19" fmla="*/ 108 h 108"/>
                <a:gd name="T20" fmla="*/ 0 w 59"/>
                <a:gd name="T21" fmla="*/ 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108">
                  <a:moveTo>
                    <a:pt x="0" y="3"/>
                  </a:moveTo>
                  <a:cubicBezTo>
                    <a:pt x="26" y="3"/>
                    <a:pt x="26" y="3"/>
                    <a:pt x="26" y="3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31" y="8"/>
                    <a:pt x="44" y="0"/>
                    <a:pt x="55" y="0"/>
                  </a:cubicBezTo>
                  <a:cubicBezTo>
                    <a:pt x="57" y="0"/>
                    <a:pt x="58" y="0"/>
                    <a:pt x="59" y="1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7"/>
                    <a:pt x="58" y="27"/>
                    <a:pt x="58" y="27"/>
                  </a:cubicBezTo>
                  <a:cubicBezTo>
                    <a:pt x="46" y="27"/>
                    <a:pt x="32" y="28"/>
                    <a:pt x="28" y="38"/>
                  </a:cubicBezTo>
                  <a:cubicBezTo>
                    <a:pt x="28" y="108"/>
                    <a:pt x="28" y="108"/>
                    <a:pt x="28" y="108"/>
                  </a:cubicBezTo>
                  <a:cubicBezTo>
                    <a:pt x="0" y="108"/>
                    <a:pt x="0" y="108"/>
                    <a:pt x="0" y="108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9837CE48-6544-448C-A06E-33BD4958908B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85010" y="4708526"/>
              <a:ext cx="79375" cy="120650"/>
            </a:xfrm>
            <a:custGeom>
              <a:avLst/>
              <a:gdLst>
                <a:gd name="T0" fmla="*/ 49 w 98"/>
                <a:gd name="T1" fmla="*/ 85 h 149"/>
                <a:gd name="T2" fmla="*/ 72 w 98"/>
                <a:gd name="T3" fmla="*/ 50 h 149"/>
                <a:gd name="T4" fmla="*/ 49 w 98"/>
                <a:gd name="T5" fmla="*/ 20 h 149"/>
                <a:gd name="T6" fmla="*/ 28 w 98"/>
                <a:gd name="T7" fmla="*/ 51 h 149"/>
                <a:gd name="T8" fmla="*/ 49 w 98"/>
                <a:gd name="T9" fmla="*/ 85 h 149"/>
                <a:gd name="T10" fmla="*/ 98 w 98"/>
                <a:gd name="T11" fmla="*/ 2 h 149"/>
                <a:gd name="T12" fmla="*/ 98 w 98"/>
                <a:gd name="T13" fmla="*/ 102 h 149"/>
                <a:gd name="T14" fmla="*/ 47 w 98"/>
                <a:gd name="T15" fmla="*/ 149 h 149"/>
                <a:gd name="T16" fmla="*/ 3 w 98"/>
                <a:gd name="T17" fmla="*/ 123 h 149"/>
                <a:gd name="T18" fmla="*/ 30 w 98"/>
                <a:gd name="T19" fmla="*/ 118 h 149"/>
                <a:gd name="T20" fmla="*/ 50 w 98"/>
                <a:gd name="T21" fmla="*/ 128 h 149"/>
                <a:gd name="T22" fmla="*/ 72 w 98"/>
                <a:gd name="T23" fmla="*/ 105 h 149"/>
                <a:gd name="T24" fmla="*/ 72 w 98"/>
                <a:gd name="T25" fmla="*/ 93 h 149"/>
                <a:gd name="T26" fmla="*/ 71 w 98"/>
                <a:gd name="T27" fmla="*/ 92 h 149"/>
                <a:gd name="T28" fmla="*/ 44 w 98"/>
                <a:gd name="T29" fmla="*/ 108 h 149"/>
                <a:gd name="T30" fmla="*/ 0 w 98"/>
                <a:gd name="T31" fmla="*/ 55 h 149"/>
                <a:gd name="T32" fmla="*/ 42 w 98"/>
                <a:gd name="T33" fmla="*/ 0 h 149"/>
                <a:gd name="T34" fmla="*/ 73 w 98"/>
                <a:gd name="T35" fmla="*/ 15 h 149"/>
                <a:gd name="T36" fmla="*/ 73 w 98"/>
                <a:gd name="T37" fmla="*/ 15 h 149"/>
                <a:gd name="T38" fmla="*/ 75 w 98"/>
                <a:gd name="T39" fmla="*/ 2 h 149"/>
                <a:gd name="T40" fmla="*/ 98 w 98"/>
                <a:gd name="T41" fmla="*/ 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149">
                  <a:moveTo>
                    <a:pt x="49" y="85"/>
                  </a:moveTo>
                  <a:cubicBezTo>
                    <a:pt x="70" y="85"/>
                    <a:pt x="72" y="64"/>
                    <a:pt x="72" y="50"/>
                  </a:cubicBezTo>
                  <a:cubicBezTo>
                    <a:pt x="72" y="33"/>
                    <a:pt x="64" y="20"/>
                    <a:pt x="49" y="20"/>
                  </a:cubicBezTo>
                  <a:cubicBezTo>
                    <a:pt x="39" y="20"/>
                    <a:pt x="28" y="27"/>
                    <a:pt x="28" y="51"/>
                  </a:cubicBezTo>
                  <a:cubicBezTo>
                    <a:pt x="28" y="64"/>
                    <a:pt x="29" y="85"/>
                    <a:pt x="49" y="85"/>
                  </a:cubicBezTo>
                  <a:close/>
                  <a:moveTo>
                    <a:pt x="98" y="2"/>
                  </a:moveTo>
                  <a:cubicBezTo>
                    <a:pt x="98" y="102"/>
                    <a:pt x="98" y="102"/>
                    <a:pt x="98" y="102"/>
                  </a:cubicBezTo>
                  <a:cubicBezTo>
                    <a:pt x="98" y="119"/>
                    <a:pt x="97" y="148"/>
                    <a:pt x="47" y="149"/>
                  </a:cubicBezTo>
                  <a:cubicBezTo>
                    <a:pt x="26" y="149"/>
                    <a:pt x="7" y="141"/>
                    <a:pt x="3" y="123"/>
                  </a:cubicBezTo>
                  <a:cubicBezTo>
                    <a:pt x="30" y="118"/>
                    <a:pt x="30" y="118"/>
                    <a:pt x="30" y="118"/>
                  </a:cubicBezTo>
                  <a:cubicBezTo>
                    <a:pt x="32" y="123"/>
                    <a:pt x="35" y="128"/>
                    <a:pt x="50" y="128"/>
                  </a:cubicBezTo>
                  <a:cubicBezTo>
                    <a:pt x="65" y="128"/>
                    <a:pt x="72" y="122"/>
                    <a:pt x="72" y="105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67" y="100"/>
                    <a:pt x="60" y="108"/>
                    <a:pt x="44" y="108"/>
                  </a:cubicBezTo>
                  <a:cubicBezTo>
                    <a:pt x="19" y="108"/>
                    <a:pt x="0" y="91"/>
                    <a:pt x="0" y="55"/>
                  </a:cubicBezTo>
                  <a:cubicBezTo>
                    <a:pt x="0" y="20"/>
                    <a:pt x="20" y="0"/>
                    <a:pt x="42" y="0"/>
                  </a:cubicBezTo>
                  <a:cubicBezTo>
                    <a:pt x="63" y="0"/>
                    <a:pt x="71" y="10"/>
                    <a:pt x="73" y="15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5" y="2"/>
                    <a:pt x="75" y="2"/>
                    <a:pt x="75" y="2"/>
                  </a:cubicBezTo>
                  <a:lnTo>
                    <a:pt x="98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0F56C57B-C1F4-48C2-A9B1-0A15DEFF9C6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843760" y="4678363"/>
              <a:ext cx="58738" cy="26988"/>
            </a:xfrm>
            <a:custGeom>
              <a:avLst/>
              <a:gdLst>
                <a:gd name="T0" fmla="*/ 14 w 37"/>
                <a:gd name="T1" fmla="*/ 2 h 17"/>
                <a:gd name="T2" fmla="*/ 9 w 37"/>
                <a:gd name="T3" fmla="*/ 2 h 17"/>
                <a:gd name="T4" fmla="*/ 9 w 37"/>
                <a:gd name="T5" fmla="*/ 17 h 17"/>
                <a:gd name="T6" fmla="*/ 6 w 37"/>
                <a:gd name="T7" fmla="*/ 17 h 17"/>
                <a:gd name="T8" fmla="*/ 6 w 37"/>
                <a:gd name="T9" fmla="*/ 2 h 17"/>
                <a:gd name="T10" fmla="*/ 0 w 37"/>
                <a:gd name="T11" fmla="*/ 2 h 17"/>
                <a:gd name="T12" fmla="*/ 0 w 37"/>
                <a:gd name="T13" fmla="*/ 0 h 17"/>
                <a:gd name="T14" fmla="*/ 14 w 37"/>
                <a:gd name="T15" fmla="*/ 0 h 17"/>
                <a:gd name="T16" fmla="*/ 14 w 37"/>
                <a:gd name="T17" fmla="*/ 2 h 17"/>
                <a:gd name="T18" fmla="*/ 37 w 37"/>
                <a:gd name="T19" fmla="*/ 17 h 17"/>
                <a:gd name="T20" fmla="*/ 34 w 37"/>
                <a:gd name="T21" fmla="*/ 17 h 17"/>
                <a:gd name="T22" fmla="*/ 34 w 37"/>
                <a:gd name="T23" fmla="*/ 2 h 17"/>
                <a:gd name="T24" fmla="*/ 34 w 37"/>
                <a:gd name="T25" fmla="*/ 2 h 17"/>
                <a:gd name="T26" fmla="*/ 29 w 37"/>
                <a:gd name="T27" fmla="*/ 17 h 17"/>
                <a:gd name="T28" fmla="*/ 27 w 37"/>
                <a:gd name="T29" fmla="*/ 17 h 17"/>
                <a:gd name="T30" fmla="*/ 21 w 37"/>
                <a:gd name="T31" fmla="*/ 2 h 17"/>
                <a:gd name="T32" fmla="*/ 20 w 37"/>
                <a:gd name="T33" fmla="*/ 2 h 17"/>
                <a:gd name="T34" fmla="*/ 20 w 37"/>
                <a:gd name="T35" fmla="*/ 17 h 17"/>
                <a:gd name="T36" fmla="*/ 18 w 37"/>
                <a:gd name="T37" fmla="*/ 17 h 17"/>
                <a:gd name="T38" fmla="*/ 18 w 37"/>
                <a:gd name="T39" fmla="*/ 0 h 17"/>
                <a:gd name="T40" fmla="*/ 22 w 37"/>
                <a:gd name="T41" fmla="*/ 0 h 17"/>
                <a:gd name="T42" fmla="*/ 28 w 37"/>
                <a:gd name="T43" fmla="*/ 13 h 17"/>
                <a:gd name="T44" fmla="*/ 33 w 37"/>
                <a:gd name="T45" fmla="*/ 0 h 17"/>
                <a:gd name="T46" fmla="*/ 37 w 37"/>
                <a:gd name="T47" fmla="*/ 0 h 17"/>
                <a:gd name="T48" fmla="*/ 37 w 37"/>
                <a:gd name="T4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" h="17">
                  <a:moveTo>
                    <a:pt x="14" y="2"/>
                  </a:moveTo>
                  <a:lnTo>
                    <a:pt x="9" y="2"/>
                  </a:lnTo>
                  <a:lnTo>
                    <a:pt x="9" y="17"/>
                  </a:lnTo>
                  <a:lnTo>
                    <a:pt x="6" y="17"/>
                  </a:lnTo>
                  <a:lnTo>
                    <a:pt x="6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2"/>
                  </a:lnTo>
                  <a:close/>
                  <a:moveTo>
                    <a:pt x="37" y="17"/>
                  </a:moveTo>
                  <a:lnTo>
                    <a:pt x="34" y="17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1" y="2"/>
                  </a:lnTo>
                  <a:lnTo>
                    <a:pt x="20" y="2"/>
                  </a:lnTo>
                  <a:lnTo>
                    <a:pt x="20" y="17"/>
                  </a:lnTo>
                  <a:lnTo>
                    <a:pt x="18" y="17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8" y="13"/>
                  </a:lnTo>
                  <a:lnTo>
                    <a:pt x="33" y="0"/>
                  </a:lnTo>
                  <a:lnTo>
                    <a:pt x="37" y="0"/>
                  </a:lnTo>
                  <a:lnTo>
                    <a:pt x="37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490896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lko tre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3209" y="268292"/>
            <a:ext cx="8516466" cy="4284658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 marL="361950" indent="-361950">
              <a:spcBef>
                <a:spcPts val="0"/>
              </a:spcBef>
              <a:buClrTx/>
              <a:buSzPct val="100000"/>
              <a:buFont typeface="+mj-lt"/>
              <a:buAutoNum type="arabicPeriod"/>
              <a:defRPr sz="3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pl-PL" noProof="0"/>
              <a:t>Kliknij, aby edytować treść</a:t>
            </a:r>
          </a:p>
          <a:p>
            <a:pPr lvl="1"/>
            <a:r>
              <a:rPr lang="pl-PL" noProof="0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1623799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slajdu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13769" y="268288"/>
            <a:ext cx="6096839" cy="4281487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buNone/>
              <a:defRPr sz="5500" baseline="0"/>
            </a:lvl1pPr>
            <a:lvl2pPr>
              <a:lnSpc>
                <a:spcPct val="85000"/>
              </a:lnSpc>
              <a:spcBef>
                <a:spcPts val="0"/>
              </a:spcBef>
              <a:defRPr sz="5500"/>
            </a:lvl2pPr>
            <a:lvl3pPr>
              <a:defRPr sz="5500"/>
            </a:lvl3pPr>
            <a:lvl4pPr>
              <a:defRPr sz="5500"/>
            </a:lvl4pPr>
            <a:lvl5pPr>
              <a:defRPr sz="5500"/>
            </a:lvl5pPr>
          </a:lstStyle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</p:txBody>
      </p:sp>
    </p:spTree>
    <p:extLst>
      <p:ext uri="{BB962C8B-B14F-4D97-AF65-F5344CB8AC3E}">
        <p14:creationId xmlns:p14="http://schemas.microsoft.com/office/powerpoint/2010/main" val="45361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54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i zdję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obrazu 3">
            <a:extLst>
              <a:ext uri="{FF2B5EF4-FFF2-40B4-BE49-F238E27FC236}">
                <a16:creationId xmlns:a16="http://schemas.microsoft.com/office/drawing/2014/main" id="{E9C2534E-DD98-4EA3-8FC3-46ABE7D738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 w ikonę, aby wstawić obraz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4647D04-58D4-4C1A-AD06-21BCC47F3A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3769" y="268288"/>
            <a:ext cx="4114215" cy="4281487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spcBef>
                <a:spcPts val="0"/>
              </a:spcBef>
              <a:buNone/>
              <a:defRPr sz="5500" baseline="0">
                <a:solidFill>
                  <a:schemeClr val="tx1"/>
                </a:solidFill>
              </a:defRPr>
            </a:lvl1pPr>
            <a:lvl2pPr>
              <a:lnSpc>
                <a:spcPct val="85000"/>
              </a:lnSpc>
              <a:spcBef>
                <a:spcPts val="0"/>
              </a:spcBef>
              <a:defRPr sz="5500"/>
            </a:lvl2pPr>
            <a:lvl3pPr>
              <a:defRPr sz="5500"/>
            </a:lvl3pPr>
            <a:lvl4pPr>
              <a:defRPr sz="5500"/>
            </a:lvl4pPr>
            <a:lvl5pPr>
              <a:defRPr sz="5500"/>
            </a:lvl5pPr>
          </a:lstStyle>
          <a:p>
            <a:pPr lvl="0"/>
            <a:r>
              <a:rPr lang="pl-PL" noProof="0"/>
              <a:t>Kliknij, aby edytować tekst</a:t>
            </a:r>
          </a:p>
        </p:txBody>
      </p:sp>
    </p:spTree>
    <p:extLst>
      <p:ext uri="{BB962C8B-B14F-4D97-AF65-F5344CB8AC3E}">
        <p14:creationId xmlns:p14="http://schemas.microsoft.com/office/powerpoint/2010/main" val="367580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ki z obrazkiem na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6">
            <a:extLst>
              <a:ext uri="{FF2B5EF4-FFF2-40B4-BE49-F238E27FC236}">
                <a16:creationId xmlns:a16="http://schemas.microsoft.com/office/drawing/2014/main" id="{200EC775-8820-4C8D-97FA-D30131003A1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10686"/>
            <a:ext cx="9144000" cy="51435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 w ikonę, aby dodać obrazek w tle</a:t>
            </a:r>
          </a:p>
        </p:txBody>
      </p:sp>
      <p:sp>
        <p:nvSpPr>
          <p:cNvPr id="5" name="Titre 3">
            <a:extLst>
              <a:ext uri="{FF2B5EF4-FFF2-40B4-BE49-F238E27FC236}">
                <a16:creationId xmlns:a16="http://schemas.microsoft.com/office/drawing/2014/main" id="{CAB441F7-D445-4F1C-A733-3C7882866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632" y="512884"/>
            <a:ext cx="4735499" cy="380823"/>
          </a:xfrm>
        </p:spPr>
        <p:txBody>
          <a:bodyPr/>
          <a:lstStyle>
            <a:lvl1pPr>
              <a:defRPr/>
            </a:lvl1pPr>
          </a:lstStyle>
          <a:p>
            <a:r>
              <a:rPr lang="pl-PL" b="1">
                <a:solidFill>
                  <a:schemeClr val="accent1"/>
                </a:solidFill>
              </a:rPr>
              <a:t>Kliknij, aby edytować</a:t>
            </a:r>
            <a:endParaRPr lang="fr-FR">
              <a:solidFill>
                <a:schemeClr val="accent1"/>
              </a:solidFill>
            </a:endParaRPr>
          </a:p>
        </p:txBody>
      </p:sp>
      <p:sp>
        <p:nvSpPr>
          <p:cNvPr id="9" name="Symbol zastępczy tekstu 8">
            <a:extLst>
              <a:ext uri="{FF2B5EF4-FFF2-40B4-BE49-F238E27FC236}">
                <a16:creationId xmlns:a16="http://schemas.microsoft.com/office/drawing/2014/main" id="{D9E04533-2DE0-4D25-8869-37E806704C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8975" y="1058863"/>
            <a:ext cx="4735513" cy="1800225"/>
          </a:xfrm>
        </p:spPr>
        <p:txBody>
          <a:bodyPr/>
          <a:lstStyle>
            <a:lvl1pPr>
              <a:defRPr sz="3800">
                <a:solidFill>
                  <a:schemeClr val="tx1"/>
                </a:solidFill>
              </a:defRPr>
            </a:lvl1pPr>
          </a:lstStyle>
          <a:p>
            <a:pPr lvl="0"/>
            <a:r>
              <a:rPr lang="pl-PL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27286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483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3536" y="268288"/>
            <a:ext cx="4829288" cy="2301875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5500" baseline="0">
                <a:solidFill>
                  <a:schemeClr val="tx1"/>
                </a:solidFill>
              </a:defRPr>
            </a:lvl1pPr>
          </a:lstStyle>
          <a:p>
            <a:r>
              <a:rPr lang="pl-PL" noProof="0"/>
              <a:t>Kliknij, aby edytować tytuł</a:t>
            </a:r>
          </a:p>
        </p:txBody>
      </p:sp>
      <p:sp>
        <p:nvSpPr>
          <p:cNvPr id="17" name="Text Placeholder 17"/>
          <p:cNvSpPr>
            <a:spLocks noGrp="1"/>
          </p:cNvSpPr>
          <p:nvPr>
            <p:ph type="body" sz="quarter" idx="16" hasCustomPrompt="1"/>
          </p:nvPr>
        </p:nvSpPr>
        <p:spPr>
          <a:xfrm>
            <a:off x="5800726" y="266701"/>
            <a:ext cx="3028950" cy="3403600"/>
          </a:xfrm>
        </p:spPr>
        <p:txBody>
          <a:bodyPr/>
          <a:lstStyle>
            <a:lvl1pPr>
              <a:defRPr/>
            </a:lvl1pPr>
          </a:lstStyle>
          <a:p>
            <a:r>
              <a:rPr lang="pl-PL">
                <a:solidFill>
                  <a:schemeClr val="tx1"/>
                </a:solidFill>
              </a:rPr>
              <a:t>Dzięki używaniu ciemnego motywu zmniejszasz negatywny wpływ na środowisko.</a:t>
            </a:r>
          </a:p>
          <a:p>
            <a:r>
              <a:rPr lang="pl-PL">
                <a:solidFill>
                  <a:schemeClr val="tx1"/>
                </a:solidFill>
              </a:rPr>
              <a:t>Jeśli konieczne będzie wydrukowanie tej prezentacji, zmień motyw na biały:</a:t>
            </a:r>
          </a:p>
          <a:p>
            <a:r>
              <a:rPr lang="pl-PL">
                <a:solidFill>
                  <a:schemeClr val="tx1"/>
                </a:solidFill>
              </a:rPr>
              <a:t>Na karcie </a:t>
            </a:r>
            <a:r>
              <a:rPr lang="pl-PL" err="1"/>
              <a:t>Proiektowanie</a:t>
            </a:r>
            <a:r>
              <a:rPr lang="pl-PL">
                <a:solidFill>
                  <a:schemeClr val="tx1"/>
                </a:solidFill>
              </a:rPr>
              <a:t> rozwiń dostępne </a:t>
            </a:r>
            <a:r>
              <a:rPr lang="pl-PL"/>
              <a:t>Warianty</a:t>
            </a:r>
            <a:r>
              <a:rPr lang="pl-PL">
                <a:solidFill>
                  <a:schemeClr val="tx1"/>
                </a:solidFill>
              </a:rPr>
              <a:t> i wybierz </a:t>
            </a:r>
            <a:r>
              <a:rPr lang="pl-PL"/>
              <a:t>Kolory</a:t>
            </a:r>
            <a:r>
              <a:rPr lang="pl-PL">
                <a:solidFill>
                  <a:schemeClr val="tx1"/>
                </a:solidFill>
              </a:rPr>
              <a:t> – </a:t>
            </a:r>
            <a:r>
              <a:rPr lang="pl-PL"/>
              <a:t>Orange Biały pomocnicze</a:t>
            </a:r>
            <a:r>
              <a:rPr lang="pl-PL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14325" y="2704144"/>
            <a:ext cx="4827547" cy="966156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180975" indent="-180975" algn="l"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</a:defRPr>
            </a:lvl2pPr>
            <a:lvl3pPr marL="406800" indent="-190800" algn="l">
              <a:spcBef>
                <a:spcPts val="336"/>
              </a:spcBef>
              <a:buClrTx/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  <a:latin typeface="Helvetica 55 Roman" panose="020B0604020202020204" pitchFamily="34" charset="0"/>
              </a:defRPr>
            </a:lvl3pPr>
            <a:lvl4pPr marL="594000" indent="-172800" algn="l">
              <a:spcBef>
                <a:spcPts val="24"/>
              </a:spcBef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4pPr>
            <a:lvl5pPr marL="799200" indent="-190800" algn="l">
              <a:buFont typeface="Helvetica 55 Roman" panose="020B0604020202020204" pitchFamily="34" charset="0"/>
              <a:buChar char="–"/>
              <a:defRPr>
                <a:solidFill>
                  <a:schemeClr val="tx1"/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imię i nazwisko prezentera </a:t>
            </a:r>
          </a:p>
        </p:txBody>
      </p:sp>
    </p:spTree>
    <p:extLst>
      <p:ext uri="{BB962C8B-B14F-4D97-AF65-F5344CB8AC3E}">
        <p14:creationId xmlns:p14="http://schemas.microsoft.com/office/powerpoint/2010/main" val="344505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268288"/>
            <a:ext cx="8515350" cy="7413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noProof="0"/>
              <a:t>Kliknij, aby edytować tytuł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3200" y="1184275"/>
            <a:ext cx="8516475" cy="3365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noProof="0"/>
              <a:t>Kliknij, aby edytować tekst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  <a:p>
            <a:pPr lvl="5"/>
            <a:r>
              <a:rPr lang="pl-PL" noProof="0"/>
              <a:t>Szósty poziom</a:t>
            </a:r>
          </a:p>
        </p:txBody>
      </p:sp>
      <p:sp>
        <p:nvSpPr>
          <p:cNvPr id="9" name="Text Placeholder 10"/>
          <p:cNvSpPr txBox="1">
            <a:spLocks/>
          </p:cNvSpPr>
          <p:nvPr/>
        </p:nvSpPr>
        <p:spPr>
          <a:xfrm>
            <a:off x="314325" y="4535485"/>
            <a:ext cx="275010" cy="334961"/>
          </a:xfrm>
          <a:prstGeom prst="rect">
            <a:avLst/>
          </a:prstGeom>
        </p:spPr>
        <p:txBody>
          <a:bodyPr wrap="square" lIns="7200" tIns="0" rIns="0" bIns="0" anchor="b">
            <a:normAutofit/>
          </a:bodyPr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tx1"/>
              </a:buClr>
              <a:buSzTx/>
              <a:buFont typeface="Helvetica 75" panose="020B0804020202020204" pitchFamily="34" charset="0"/>
              <a:buNone/>
              <a:tabLst/>
              <a:defRPr lang="fr-FR" sz="1200" kern="1200" baseline="0" dirty="0" smtClean="0">
                <a:solidFill>
                  <a:schemeClr val="tx1">
                    <a:lumMod val="50000"/>
                  </a:schemeClr>
                </a:solidFill>
                <a:latin typeface="Helvetica 75" panose="020B0804020202020204" pitchFamily="34" charset="0"/>
                <a:ea typeface="+mn-ea"/>
                <a:cs typeface="+mn-cs"/>
              </a:defRPr>
            </a:lvl1pPr>
            <a:lvl2pPr marL="688975" indent="-231775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2pPr>
            <a:lvl3pPr marL="12446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baseline="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3pPr>
            <a:lvl4pPr marL="1663700" indent="-28575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 smtClean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4pPr>
            <a:lvl5pPr marL="2251075" indent="-596900" algn="l" defTabSz="914400" rtl="0" eaLnBrk="1" fontAlgn="base" latinLnBrk="0" hangingPunct="1">
              <a:spcBef>
                <a:spcPct val="0"/>
              </a:spcBef>
              <a:spcAft>
                <a:spcPts val="600"/>
              </a:spcAft>
              <a:buFont typeface="Helvetica 45 Light" pitchFamily="34" charset="0"/>
              <a:buChar char="–"/>
              <a:defRPr lang="fr-FR" sz="2000" kern="1200" dirty="0">
                <a:solidFill>
                  <a:schemeClr val="tx1"/>
                </a:solidFill>
                <a:latin typeface="Helvetica 75" panose="020B08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5000"/>
              </a:lnSpc>
              <a:spcBef>
                <a:spcPct val="0"/>
              </a:spcBef>
              <a:spcAft>
                <a:spcPts val="1200"/>
              </a:spcAft>
              <a:buClr>
                <a:srgbClr val="FFFFFF"/>
              </a:buClr>
              <a:buSzTx/>
              <a:buFont typeface="Helvetica 75" panose="020B0804020202020204" pitchFamily="34" charset="0"/>
              <a:buNone/>
              <a:tabLst/>
              <a:defRPr/>
            </a:pPr>
            <a:fld id="{8702007A-2642-4DC4-A457-FD791426C840}" type="slidenum">
              <a:rPr kumimoji="0" lang="pl-PL" sz="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elvetica 75 Bold" panose="020B0804020202020204" pitchFamily="34" charset="0"/>
                <a:ea typeface="+mn-ea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85000"/>
                </a:lnSpc>
                <a:spcBef>
                  <a:spcPct val="0"/>
                </a:spcBef>
                <a:spcAft>
                  <a:spcPts val="1200"/>
                </a:spcAft>
                <a:buClr>
                  <a:srgbClr val="FFFFFF"/>
                </a:buClr>
                <a:buSzTx/>
                <a:buFont typeface="Helvetica 75" panose="020B0804020202020204" pitchFamily="34" charset="0"/>
                <a:buNone/>
                <a:tabLst/>
                <a:defRPr/>
              </a:pPr>
              <a:t>‹#›</a:t>
            </a:fld>
            <a:endParaRPr kumimoji="0" lang="pl-PL" sz="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0809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4" r:id="rId5"/>
    <p:sldLayoutId id="2147483689" r:id="rId6"/>
    <p:sldLayoutId id="2147483692" r:id="rId7"/>
    <p:sldLayoutId id="2147483693" r:id="rId8"/>
    <p:sldLayoutId id="2147483694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spc="-20" baseline="0">
          <a:solidFill>
            <a:schemeClr val="bg2"/>
          </a:solidFill>
          <a:latin typeface="Helvetica 75 Bold" panose="020B08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Calibri" panose="020F0502020204030204" pitchFamily="34" charset="0"/>
        <a:buNone/>
        <a:tabLst/>
        <a:defRPr sz="1400" kern="1200" spc="-20" baseline="0">
          <a:solidFill>
            <a:schemeClr val="bg2"/>
          </a:solidFill>
          <a:latin typeface="Helvetica 75 Bold" panose="020B0804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Calibri" panose="020F0502020204030204" pitchFamily="34" charset="0"/>
        <a:buNone/>
        <a:defRPr sz="1400" kern="1200" spc="-20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defRPr sz="1400" kern="1200" spc="-20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3pPr>
      <a:lvl4pPr marL="407988" indent="-190500" algn="l" defTabSz="9144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Char char="–"/>
        <a:defRPr sz="1400" kern="1200" spc="-20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4pPr>
      <a:lvl5pPr marL="595313" indent="-173038" algn="l" defTabSz="914400" rtl="0" eaLnBrk="1" latinLnBrk="0" hangingPunct="1">
        <a:lnSpc>
          <a:spcPct val="90000"/>
        </a:lnSpc>
        <a:spcBef>
          <a:spcPct val="20000"/>
        </a:spcBef>
        <a:buClr>
          <a:schemeClr val="tx1"/>
        </a:buClr>
        <a:buFont typeface="Arial" panose="020B0604020202020204" pitchFamily="34" charset="0"/>
        <a:buChar char="–"/>
        <a:defRPr sz="1400" kern="1200" spc="-20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5pPr>
      <a:lvl6pPr marL="800100" indent="-1905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Helvetica 55 Roman" panose="020B060402020202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4325" y="268288"/>
            <a:ext cx="8515350" cy="7413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pl-PL" noProof="0"/>
              <a:t>Kliknij, aby edytować tytuł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3200" y="1184275"/>
            <a:ext cx="8516475" cy="33655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pl-PL" noProof="0"/>
              <a:t>Kliknij, aby edytować tekst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  <a:p>
            <a:pPr lvl="5"/>
            <a:r>
              <a:rPr lang="pl-PL" noProof="0"/>
              <a:t>Szósty poziom</a:t>
            </a:r>
          </a:p>
        </p:txBody>
      </p:sp>
    </p:spTree>
    <p:extLst>
      <p:ext uri="{BB962C8B-B14F-4D97-AF65-F5344CB8AC3E}">
        <p14:creationId xmlns:p14="http://schemas.microsoft.com/office/powerpoint/2010/main" val="2541785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None/>
        <a:defRPr sz="2000" kern="1200" spc="-20" baseline="0">
          <a:solidFill>
            <a:schemeClr val="bg2"/>
          </a:solidFill>
          <a:latin typeface="Helvetica 75 Bold" panose="020B08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Calibri" panose="020F0502020204030204" pitchFamily="34" charset="0"/>
        <a:buNone/>
        <a:tabLst/>
        <a:defRPr sz="1400" kern="1200" spc="-20" baseline="0">
          <a:solidFill>
            <a:schemeClr val="bg2"/>
          </a:solidFill>
          <a:latin typeface="Helvetica 75 Bold" panose="020B0804020202020204" pitchFamily="34" charset="0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Calibri" panose="020F0502020204030204" pitchFamily="34" charset="0"/>
        <a:buNone/>
        <a:defRPr sz="1400" kern="1200" spc="-20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2pPr>
      <a:lvl3pPr marL="180975" indent="-180975" algn="l" defTabSz="914400" rtl="0" eaLnBrk="1" latinLnBrk="0" hangingPunct="1">
        <a:lnSpc>
          <a:spcPct val="90000"/>
        </a:lnSpc>
        <a:spcBef>
          <a:spcPts val="600"/>
        </a:spcBef>
        <a:buClr>
          <a:schemeClr val="bg2"/>
        </a:buClr>
        <a:buFont typeface="Wingdings" panose="05000000000000000000" pitchFamily="2" charset="2"/>
        <a:buChar char="§"/>
        <a:defRPr sz="1400" kern="1200" spc="-20" baseline="0">
          <a:solidFill>
            <a:schemeClr val="tx1"/>
          </a:solidFill>
          <a:latin typeface="Helvetica 75 Bold" panose="020B0804020202020204" pitchFamily="34" charset="0"/>
          <a:ea typeface="+mn-ea"/>
          <a:cs typeface="+mn-cs"/>
        </a:defRPr>
      </a:lvl3pPr>
      <a:lvl4pPr marL="407988" indent="-190500" algn="l" defTabSz="914400" rtl="0" eaLnBrk="1" latinLnBrk="0" hangingPunct="1">
        <a:lnSpc>
          <a:spcPct val="90000"/>
        </a:lnSpc>
        <a:spcBef>
          <a:spcPct val="20000"/>
        </a:spcBef>
        <a:buFont typeface="Arial" panose="020B0604020202020204" pitchFamily="34" charset="0"/>
        <a:buChar char="–"/>
        <a:defRPr sz="1400" kern="1200" spc="-20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4pPr>
      <a:lvl5pPr marL="595313" indent="-173038" algn="l" defTabSz="914400" rtl="0" eaLnBrk="1" latinLnBrk="0" hangingPunct="1">
        <a:lnSpc>
          <a:spcPct val="90000"/>
        </a:lnSpc>
        <a:spcBef>
          <a:spcPct val="20000"/>
        </a:spcBef>
        <a:buClr>
          <a:schemeClr val="tx1"/>
        </a:buClr>
        <a:buFont typeface="Arial" panose="020B0604020202020204" pitchFamily="34" charset="0"/>
        <a:buChar char="–"/>
        <a:defRPr sz="1400" kern="1200" spc="-20" baseline="0">
          <a:solidFill>
            <a:schemeClr val="tx1"/>
          </a:solidFill>
          <a:latin typeface="Helvetica 55 Roman" panose="000B0500000000000000" pitchFamily="34" charset="0"/>
          <a:ea typeface="+mn-ea"/>
          <a:cs typeface="+mn-cs"/>
        </a:defRPr>
      </a:lvl5pPr>
      <a:lvl6pPr marL="800100" indent="-1905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Helvetica 55 Roman" panose="020B0604020202020204" pitchFamily="34" charset="0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iotr.Laszczak@orange.co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Izabela.drobek@orange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5338A387-1C4A-D1B4-27FA-255A375055D6}"/>
              </a:ext>
            </a:extLst>
          </p:cNvPr>
          <p:cNvSpPr/>
          <p:nvPr/>
        </p:nvSpPr>
        <p:spPr>
          <a:xfrm>
            <a:off x="11430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600">
              <a:solidFill>
                <a:srgbClr val="000000"/>
              </a:solidFill>
            </a:endParaRPr>
          </a:p>
        </p:txBody>
      </p:sp>
      <p:sp>
        <p:nvSpPr>
          <p:cNvPr id="11" name="Title 8">
            <a:extLst>
              <a:ext uri="{FF2B5EF4-FFF2-40B4-BE49-F238E27FC236}">
                <a16:creationId xmlns:a16="http://schemas.microsoft.com/office/drawing/2014/main" id="{32F81B1A-6563-408B-BE9A-DDB744B816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389" y="1563638"/>
            <a:ext cx="5464240" cy="2304131"/>
          </a:xfrm>
        </p:spPr>
        <p:txBody>
          <a:bodyPr/>
          <a:lstStyle/>
          <a:p>
            <a:pPr>
              <a:spcAft>
                <a:spcPts val="3600"/>
              </a:spcAft>
            </a:pPr>
            <a:r>
              <a:rPr lang="pl-PL" sz="4000" spc="-90">
                <a:solidFill>
                  <a:schemeClr val="bg2"/>
                </a:solidFill>
                <a:ea typeface="+mn-ea"/>
                <a:cs typeface="+mn-cs"/>
              </a:rPr>
              <a:t>Łączność, która napędza leśnictwo: </a:t>
            </a:r>
            <a:r>
              <a:rPr lang="pl-PL" sz="4000" spc="-90">
                <a:ea typeface="+mn-ea"/>
                <a:cs typeface="+mn-cs"/>
              </a:rPr>
              <a:t>stabilna sieć Orange jako fundament pracy</a:t>
            </a:r>
            <a:br>
              <a:rPr lang="pl-PL" sz="4400" spc="-90">
                <a:solidFill>
                  <a:schemeClr val="bg2"/>
                </a:solidFill>
                <a:ea typeface="+mn-ea"/>
                <a:cs typeface="+mn-cs"/>
              </a:rPr>
            </a:br>
            <a:endParaRPr lang="en-GB" sz="240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BC50AF5-1909-4D45-B2E2-C0121A2B4BA4}"/>
              </a:ext>
            </a:extLst>
          </p:cNvPr>
          <p:cNvSpPr txBox="1">
            <a:spLocks/>
          </p:cNvSpPr>
          <p:nvPr/>
        </p:nvSpPr>
        <p:spPr>
          <a:xfrm>
            <a:off x="1619672" y="3795886"/>
            <a:ext cx="4827547" cy="96615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1"/>
              </a:buClr>
              <a:buSzPct val="25000"/>
              <a:buFont typeface="Calibri" panose="020F0502020204030204" pitchFamily="34" charset="0"/>
              <a:buNone/>
              <a:tabLst/>
              <a:defRPr sz="1400" kern="1200" spc="-20" baseline="0">
                <a:solidFill>
                  <a:schemeClr val="tx1"/>
                </a:solidFill>
                <a:latin typeface="Helvetica 75 Bold" panose="020B0804020202020204" pitchFamily="34" charset="0"/>
                <a:ea typeface="+mn-ea"/>
                <a:cs typeface="+mn-cs"/>
              </a:defRPr>
            </a:lvl1pPr>
            <a:lvl2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bg2"/>
              </a:buClr>
              <a:buSzPct val="100000"/>
              <a:buFont typeface="Wingdings" panose="05000000000000000000" pitchFamily="2" charset="2"/>
              <a:buChar char="§"/>
              <a:defRPr sz="1400" kern="1200" spc="-20" baseline="0">
                <a:solidFill>
                  <a:schemeClr val="tx1"/>
                </a:solidFill>
                <a:latin typeface="Helvetica 75 Bold" panose="020B0804020202020204" pitchFamily="34" charset="0"/>
                <a:ea typeface="+mn-ea"/>
                <a:cs typeface="+mn-cs"/>
              </a:defRPr>
            </a:lvl2pPr>
            <a:lvl3pPr marL="406800" indent="-190800" algn="l" defTabSz="914400" rtl="0" eaLnBrk="1" latinLnBrk="0" hangingPunct="1">
              <a:lnSpc>
                <a:spcPct val="90000"/>
              </a:lnSpc>
              <a:spcBef>
                <a:spcPts val="336"/>
              </a:spcBef>
              <a:buClrTx/>
              <a:buFont typeface="Helvetica 55 Roman" panose="020B0604020202020204" pitchFamily="34" charset="0"/>
              <a:buChar char="–"/>
              <a:defRPr sz="1400" kern="1200" spc="-20" baseline="0">
                <a:solidFill>
                  <a:schemeClr val="tx1"/>
                </a:solidFill>
                <a:latin typeface="Helvetica 55 Roman" panose="020B0604020202020204" pitchFamily="34" charset="0"/>
                <a:ea typeface="+mn-ea"/>
                <a:cs typeface="+mn-cs"/>
              </a:defRPr>
            </a:lvl3pPr>
            <a:lvl4pPr marL="594000" indent="-172800" algn="l" defTabSz="914400" rtl="0" eaLnBrk="1" latinLnBrk="0" hangingPunct="1">
              <a:lnSpc>
                <a:spcPct val="90000"/>
              </a:lnSpc>
              <a:spcBef>
                <a:spcPts val="24"/>
              </a:spcBef>
              <a:buFont typeface="Helvetica 55 Roman" panose="020B0604020202020204" pitchFamily="34" charset="0"/>
              <a:buChar char="–"/>
              <a:defRPr sz="1400" kern="1200" spc="-20" baseline="0">
                <a:solidFill>
                  <a:schemeClr val="tx1"/>
                </a:solidFill>
                <a:latin typeface="Helvetica 55 Roman" panose="000B0500000000000000" pitchFamily="34" charset="0"/>
                <a:ea typeface="+mn-ea"/>
                <a:cs typeface="+mn-cs"/>
              </a:defRPr>
            </a:lvl4pPr>
            <a:lvl5pPr marL="799200" indent="-190800" algn="l" defTabSz="914400" rtl="0" eaLnBrk="1" latinLnBrk="0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Helvetica 55 Roman" panose="020B0604020202020204" pitchFamily="34" charset="0"/>
              <a:buChar char="–"/>
              <a:defRPr sz="1400" kern="1200" spc="-20" baseline="0">
                <a:solidFill>
                  <a:schemeClr val="tx1"/>
                </a:solidFill>
                <a:latin typeface="Helvetica 55 Roman" panose="000B0500000000000000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Helvetica 55 Roman" panose="020B0604020202020204" pitchFamily="34" charset="0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pic>
        <p:nvPicPr>
          <p:cNvPr id="22" name="Obraz 21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D9020620-AEA1-7608-2378-ED97DE36B5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9135532B-60B7-D0CE-0F6B-4FE41FA3B6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67"/>
          <a:stretch>
            <a:fillRect/>
          </a:stretch>
        </p:blipFill>
        <p:spPr>
          <a:xfrm>
            <a:off x="5845629" y="0"/>
            <a:ext cx="3412671" cy="5143500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C1803C0D-AF2C-987B-DAC2-75FFCBB383FA}"/>
              </a:ext>
            </a:extLst>
          </p:cNvPr>
          <p:cNvSpPr txBox="1"/>
          <p:nvPr/>
        </p:nvSpPr>
        <p:spPr>
          <a:xfrm>
            <a:off x="460116" y="4371947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IV kongres Informatyka dla Ludzi Lasu </a:t>
            </a:r>
            <a:r>
              <a:rPr lang="en-US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|  2026</a:t>
            </a:r>
            <a:endParaRPr lang="en-US" sz="1200">
              <a:latin typeface="Helvetica 75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100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875A-4A14-375B-7087-DAB7D36FA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ole tekstowe 79">
            <a:extLst>
              <a:ext uri="{FF2B5EF4-FFF2-40B4-BE49-F238E27FC236}">
                <a16:creationId xmlns:a16="http://schemas.microsoft.com/office/drawing/2014/main" id="{157865DC-4AE0-4394-5E37-8A0F67E7F6E2}"/>
              </a:ext>
            </a:extLst>
          </p:cNvPr>
          <p:cNvSpPr txBox="1"/>
          <p:nvPr/>
        </p:nvSpPr>
        <p:spPr>
          <a:xfrm>
            <a:off x="5731329" y="3967850"/>
            <a:ext cx="3333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pl-PL" sz="1400" spc="-20">
                <a:solidFill>
                  <a:schemeClr val="bg2"/>
                </a:solidFill>
                <a:latin typeface="Helvetica 75 Bold" panose="020B0804020202020204" pitchFamily="34" charset="0"/>
                <a:ea typeface="+mj-ea"/>
                <a:cs typeface="+mj-cs"/>
              </a:rPr>
              <a:t>Izabela Drobek</a:t>
            </a:r>
          </a:p>
          <a:p>
            <a:pPr algn="ctr" fontAlgn="base">
              <a:spcAft>
                <a:spcPts val="600"/>
              </a:spcAft>
            </a:pPr>
            <a:r>
              <a:rPr lang="pl-PL" sz="900"/>
              <a:t>Senior Data </a:t>
            </a:r>
            <a:r>
              <a:rPr lang="pl-PL" sz="900" err="1"/>
              <a:t>Analyst</a:t>
            </a:r>
            <a:endParaRPr lang="pl-PL" sz="900"/>
          </a:p>
          <a:p>
            <a:pPr algn="ctr"/>
            <a:endParaRPr lang="pl-PL" sz="1100" spc="-20">
              <a:solidFill>
                <a:schemeClr val="bg2"/>
              </a:solidFill>
              <a:latin typeface="Helvetica 75 Bold" panose="020B0804020202020204" pitchFamily="34" charset="0"/>
              <a:ea typeface="+mj-ea"/>
              <a:cs typeface="+mj-cs"/>
            </a:endParaRPr>
          </a:p>
        </p:txBody>
      </p:sp>
      <p:pic>
        <p:nvPicPr>
          <p:cNvPr id="6" name="Obraz 5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CF7AD15-354A-B180-7845-64F387C3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EEF9B172-2F55-7D2A-B1F1-1036940612EA}"/>
              </a:ext>
            </a:extLst>
          </p:cNvPr>
          <p:cNvSpPr txBox="1"/>
          <p:nvPr/>
        </p:nvSpPr>
        <p:spPr>
          <a:xfrm>
            <a:off x="523618" y="3967850"/>
            <a:ext cx="2448272" cy="9282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pl-PL" sz="1400" spc="-20">
                <a:solidFill>
                  <a:schemeClr val="bg2"/>
                </a:solidFill>
                <a:latin typeface="Helvetica 75 Bold" panose="020B0804020202020204" pitchFamily="34" charset="0"/>
                <a:ea typeface="+mj-ea"/>
                <a:cs typeface="+mj-cs"/>
              </a:rPr>
              <a:t>Kamil Kowalewski </a:t>
            </a:r>
          </a:p>
          <a:p>
            <a:pPr algn="ctr">
              <a:spcAft>
                <a:spcPts val="600"/>
              </a:spcAft>
            </a:pPr>
            <a:r>
              <a:rPr lang="en-US" sz="900" spc="-20">
                <a:latin typeface="Helvetica 75 Bold" panose="020B0804020202020204" pitchFamily="34" charset="0"/>
                <a:ea typeface="+mj-ea"/>
                <a:cs typeface="+mj-cs"/>
              </a:rPr>
              <a:t>Senior Business Solutions Manager</a:t>
            </a:r>
            <a:endParaRPr lang="pl-PL" sz="900" spc="-20">
              <a:latin typeface="Helvetica 75 Bold" panose="020B0804020202020204" pitchFamily="34" charset="0"/>
              <a:ea typeface="+mj-ea"/>
              <a:cs typeface="+mj-cs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E3E5476-FCE6-5079-C8A8-F82781F5ADB2}"/>
              </a:ext>
            </a:extLst>
          </p:cNvPr>
          <p:cNvSpPr txBox="1"/>
          <p:nvPr/>
        </p:nvSpPr>
        <p:spPr>
          <a:xfrm>
            <a:off x="3339702" y="3967850"/>
            <a:ext cx="2448272" cy="928299"/>
          </a:xfrm>
          <a:prstGeom prst="rect">
            <a:avLst/>
          </a:prstGeom>
          <a:solidFill>
            <a:srgbClr val="000000"/>
          </a:solidFill>
        </p:spPr>
        <p:txBody>
          <a:bodyPr wrap="square">
            <a:noAutofit/>
          </a:bodyPr>
          <a:lstStyle/>
          <a:p>
            <a:pPr algn="ctr">
              <a:spcAft>
                <a:spcPts val="600"/>
              </a:spcAft>
            </a:pPr>
            <a:r>
              <a:rPr lang="pl-PL" sz="1400" spc="-20">
                <a:solidFill>
                  <a:schemeClr val="bg2"/>
                </a:solidFill>
                <a:latin typeface="Helvetica 75 Bold" panose="020B0804020202020204" pitchFamily="34" charset="0"/>
                <a:ea typeface="+mj-ea"/>
                <a:cs typeface="+mj-cs"/>
              </a:rPr>
              <a:t>Piotr Laszczak</a:t>
            </a:r>
          </a:p>
          <a:p>
            <a:pPr algn="ctr">
              <a:spcAft>
                <a:spcPts val="600"/>
              </a:spcAft>
            </a:pPr>
            <a:r>
              <a:rPr lang="pl-PL" sz="900" spc="-20">
                <a:latin typeface="Helvetica 75 Bold" panose="020B0804020202020204" pitchFamily="34" charset="0"/>
                <a:ea typeface="+mj-ea"/>
                <a:cs typeface="+mj-cs"/>
              </a:rPr>
              <a:t>Ekspert Inżynier IT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5B1CCA56-AB07-772B-045D-BD5236512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2" b="7302"/>
          <a:stretch>
            <a:fillRect/>
          </a:stretch>
        </p:blipFill>
        <p:spPr>
          <a:xfrm>
            <a:off x="3872596" y="1662963"/>
            <a:ext cx="1382485" cy="1923836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EFD580A4-3A17-6BE1-9213-F8A8CE77D6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58" r="26685"/>
          <a:stretch>
            <a:fillRect/>
          </a:stretch>
        </p:blipFill>
        <p:spPr>
          <a:xfrm>
            <a:off x="6675410" y="1590473"/>
            <a:ext cx="1445080" cy="1996326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A3A17343-CD33-47E5-1617-E7A224EBB9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70" t="317" r="24968" b="-317"/>
          <a:stretch>
            <a:fillRect/>
          </a:stretch>
        </p:blipFill>
        <p:spPr>
          <a:xfrm>
            <a:off x="993489" y="1662963"/>
            <a:ext cx="1508530" cy="1923836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17BFC52-EE41-3933-8CA6-905247C9EF19}"/>
              </a:ext>
            </a:extLst>
          </p:cNvPr>
          <p:cNvSpPr txBox="1"/>
          <p:nvPr/>
        </p:nvSpPr>
        <p:spPr>
          <a:xfrm>
            <a:off x="1198878" y="406209"/>
            <a:ext cx="6921612" cy="41549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kumimoji="0" lang="pl-PL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" panose="020B0804020202020204" pitchFamily="34" charset="0"/>
                <a:ea typeface="+mn-ea"/>
                <a:cs typeface="+mn-cs"/>
              </a:rPr>
              <a:t>Prelegenci</a:t>
            </a:r>
          </a:p>
        </p:txBody>
      </p:sp>
    </p:spTree>
    <p:extLst>
      <p:ext uri="{BB962C8B-B14F-4D97-AF65-F5344CB8AC3E}">
        <p14:creationId xmlns:p14="http://schemas.microsoft.com/office/powerpoint/2010/main" val="387160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8F120-FB55-2639-DA9B-8A3946447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2">
            <a:extLst>
              <a:ext uri="{FF2B5EF4-FFF2-40B4-BE49-F238E27FC236}">
                <a16:creationId xmlns:a16="http://schemas.microsoft.com/office/drawing/2014/main" id="{2CB7C666-C8E8-33B3-4E85-9054BE8F1A0A}"/>
              </a:ext>
            </a:extLst>
          </p:cNvPr>
          <p:cNvSpPr txBox="1">
            <a:spLocks/>
          </p:cNvSpPr>
          <p:nvPr/>
        </p:nvSpPr>
        <p:spPr>
          <a:xfrm>
            <a:off x="6516216" y="296980"/>
            <a:ext cx="2376264" cy="307265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kern="1200" spc="-20" baseline="0">
                <a:solidFill>
                  <a:schemeClr val="bg2"/>
                </a:solidFill>
                <a:latin typeface="Helvetica 75 Bold" panose="020B0804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r" defTabSz="1260043" rtl="0" eaLnBrk="1" fontAlgn="auto" latinLnBrk="0" hangingPunct="1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rgbClr val="FF7900"/>
              </a:buClr>
              <a:buSzPct val="95000"/>
              <a:buFontTx/>
              <a:buNone/>
              <a:tabLst/>
              <a:defRPr/>
            </a:pPr>
            <a:endParaRPr kumimoji="0" lang="pl-PL" sz="1050" b="0" i="0" u="none" strike="noStrike" kern="1200" cap="none" spc="-20" normalizeH="0" baseline="0" noProof="0">
              <a:ln>
                <a:noFill/>
              </a:ln>
              <a:solidFill>
                <a:srgbClr val="FF7900"/>
              </a:solidFill>
              <a:effectLst/>
              <a:uLnTx/>
              <a:uFillTx/>
              <a:latin typeface="Helvetica 75 Bold" panose="020B0804020202020204" pitchFamily="34" charset="0"/>
              <a:ea typeface="+mj-ea"/>
              <a:cs typeface="+mj-cs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73645F2D-2D15-927C-673B-BD7BEF16AA2A}"/>
              </a:ext>
            </a:extLst>
          </p:cNvPr>
          <p:cNvSpPr txBox="1"/>
          <p:nvPr/>
        </p:nvSpPr>
        <p:spPr>
          <a:xfrm>
            <a:off x="646081" y="1337867"/>
            <a:ext cx="5939126" cy="3508653"/>
          </a:xfrm>
          <a:prstGeom prst="rect">
            <a:avLst/>
          </a:prstGeom>
        </p:spPr>
        <p:txBody>
          <a:bodyPr wrap="none" lIns="0" tIns="0" rIns="0" bIns="0" rtlCol="0" anchor="t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pl-PL" sz="1600">
                <a:solidFill>
                  <a:srgbClr val="FF7900"/>
                </a:solidFill>
              </a:rPr>
              <a:t>Transmisja danych w sieci komórkowej</a:t>
            </a:r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Rys historyczny</a:t>
            </a:r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Wyzwania w sieci komórkowej</a:t>
            </a:r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Architektura sieci MPLS z wykorzystaniem sieci komórkowej</a:t>
            </a:r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Bezpieczeństwo sieci WAN opartej o sieć komórkową  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pl-PL" sz="1400"/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pl-PL" sz="1600">
                <a:solidFill>
                  <a:srgbClr val="FF7900"/>
                </a:solidFill>
              </a:rPr>
              <a:t>Big Data jako źródło wiedzy o turyście</a:t>
            </a:r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Źródło danych i metodyka </a:t>
            </a:r>
            <a:endParaRPr lang="en-US" sz="1400"/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Zakres dostępnych analiz</a:t>
            </a:r>
            <a:endParaRPr lang="en-US" sz="1400"/>
          </a:p>
          <a:p>
            <a:pPr marL="742950" lvl="1" indent="-285750">
              <a:spcAft>
                <a:spcPts val="600"/>
              </a:spcAft>
              <a:buClr>
                <a:srgbClr val="FF7900"/>
              </a:buClr>
              <a:buFont typeface="Wingdings" panose="05000000000000000000" pitchFamily="2" charset="2"/>
              <a:buChar char="§"/>
            </a:pPr>
            <a:r>
              <a:rPr lang="pl-PL" sz="1400"/>
              <a:t>Zastosowanie danych w praktyce</a:t>
            </a:r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sz="1400"/>
          </a:p>
        </p:txBody>
      </p:sp>
      <p:pic>
        <p:nvPicPr>
          <p:cNvPr id="4" name="Obraz 3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C0C8686-8351-C085-3D7E-08AEC02A9F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AF9DB88-D55B-24A9-ED71-918DE6FC2B6A}"/>
              </a:ext>
            </a:extLst>
          </p:cNvPr>
          <p:cNvSpPr txBox="1"/>
          <p:nvPr/>
        </p:nvSpPr>
        <p:spPr>
          <a:xfrm>
            <a:off x="1198878" y="406209"/>
            <a:ext cx="6921612" cy="415498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defRPr/>
            </a:pPr>
            <a:r>
              <a:rPr kumimoji="0" lang="pl-PL" sz="27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" panose="020B0804020202020204" pitchFamily="34" charset="0"/>
                <a:ea typeface="+mn-ea"/>
                <a:cs typeface="+mn-cs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19228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78A0A-7B3A-2F30-FA16-F7F052DEA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2998F59B-C32D-CF56-479B-A10149448875}"/>
              </a:ext>
            </a:extLst>
          </p:cNvPr>
          <p:cNvSpPr txBox="1"/>
          <p:nvPr/>
        </p:nvSpPr>
        <p:spPr>
          <a:xfrm>
            <a:off x="45720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b="1">
                <a:solidFill>
                  <a:srgbClr val="FF7900"/>
                </a:solidFill>
                <a:latin typeface="Helvetica 75 Bold" panose="020B0804020202020204" pitchFamily="34" charset="0"/>
                <a:cs typeface="Arial" pitchFamily="34" charset="-120"/>
              </a:rPr>
              <a:t>Sieć mobilna</a:t>
            </a:r>
            <a:endParaRPr lang="en-US" sz="1600">
              <a:latin typeface="Helvetica 75 Bold" panose="020B08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0D06592-5F87-274F-7B17-07B0F59630C4}"/>
              </a:ext>
            </a:extLst>
          </p:cNvPr>
          <p:cNvSpPr txBox="1"/>
          <p:nvPr/>
        </p:nvSpPr>
        <p:spPr>
          <a:xfrm>
            <a:off x="457200" y="1051560"/>
            <a:ext cx="852351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3600" b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Transmisja danych w sieci komórkowej</a:t>
            </a:r>
          </a:p>
        </p:txBody>
      </p:sp>
      <p:grpSp>
        <p:nvGrpSpPr>
          <p:cNvPr id="11" name="Grupa 10">
            <a:extLst>
              <a:ext uri="{FF2B5EF4-FFF2-40B4-BE49-F238E27FC236}">
                <a16:creationId xmlns:a16="http://schemas.microsoft.com/office/drawing/2014/main" id="{8D59FF09-FB20-27EE-BFDD-F09A63DE6476}"/>
              </a:ext>
            </a:extLst>
          </p:cNvPr>
          <p:cNvGrpSpPr/>
          <p:nvPr/>
        </p:nvGrpSpPr>
        <p:grpSpPr>
          <a:xfrm>
            <a:off x="155121" y="3796393"/>
            <a:ext cx="1706336" cy="1191986"/>
            <a:chOff x="155121" y="3796393"/>
            <a:chExt cx="1706336" cy="1191986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05DA5C4E-9A9C-1BF5-7695-6F9F08AC218D}"/>
                </a:ext>
              </a:extLst>
            </p:cNvPr>
            <p:cNvSpPr/>
            <p:nvPr/>
          </p:nvSpPr>
          <p:spPr>
            <a:xfrm>
              <a:off x="155121" y="3796393"/>
              <a:ext cx="1706336" cy="1191986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>
                <a:solidFill>
                  <a:srgbClr val="000000"/>
                </a:solidFill>
              </a:endParaRPr>
            </a:p>
          </p:txBody>
        </p:sp>
        <p:pic>
          <p:nvPicPr>
            <p:cNvPr id="9" name="Obraz 8" descr="Obraz zawierający tekst, Czcionka, Grafika, logo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57F42E88-8F24-CE6D-0CAC-3A458466E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10" y="4113292"/>
              <a:ext cx="507024" cy="736620"/>
            </a:xfrm>
            <a:prstGeom prst="rect">
              <a:avLst/>
            </a:prstGeom>
          </p:spPr>
        </p:pic>
      </p:grpSp>
      <p:sp>
        <p:nvSpPr>
          <p:cNvPr id="8" name="Text 5">
            <a:extLst>
              <a:ext uri="{FF2B5EF4-FFF2-40B4-BE49-F238E27FC236}">
                <a16:creationId xmlns:a16="http://schemas.microsoft.com/office/drawing/2014/main" id="{507B382D-7E8D-32F2-8C64-E22550EECCF9}"/>
              </a:ext>
            </a:extLst>
          </p:cNvPr>
          <p:cNvSpPr txBox="1"/>
          <p:nvPr/>
        </p:nvSpPr>
        <p:spPr>
          <a:xfrm>
            <a:off x="1388723" y="443843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IV kongres Informatyka dla Ludzi Lasu </a:t>
            </a:r>
            <a:r>
              <a:rPr lang="en-US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|  2026</a:t>
            </a:r>
            <a:endParaRPr lang="en-US" sz="1200">
              <a:latin typeface="Helvetica 75 Bold" panose="020B0804020202020204" pitchFamily="34" charset="0"/>
            </a:endParaRP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3997F55-4E7C-18E2-2080-4F5BFF5AD7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950" y="2834640"/>
            <a:ext cx="2212658" cy="221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57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CFB17C19-1CF2-8B3B-C5DB-0FEC510F3D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828B4467-D43D-88C8-3D87-0E425FF73F51}"/>
              </a:ext>
            </a:extLst>
          </p:cNvPr>
          <p:cNvSpPr/>
          <p:nvPr/>
        </p:nvSpPr>
        <p:spPr>
          <a:xfrm>
            <a:off x="1187624" y="447984"/>
            <a:ext cx="7704856" cy="72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/>
            <a:r>
              <a:rPr lang="pl-PL" sz="2400" b="1" spc="-1">
                <a:solidFill>
                  <a:srgbClr val="FFFFFF"/>
                </a:solidFill>
                <a:highlight>
                  <a:srgbClr val="FF8000"/>
                </a:highlight>
                <a:ea typeface="Helvetica Neue"/>
                <a:cs typeface="DejaVu Sans"/>
              </a:rPr>
              <a:t>Ewolucja sieci i usług </a:t>
            </a:r>
            <a:endParaRPr lang="pl-PL" sz="2400" spc="-1">
              <a:solidFill>
                <a:srgbClr val="000000"/>
              </a:solidFill>
              <a:highlight>
                <a:srgbClr val="FF8000"/>
              </a:highlight>
              <a:latin typeface="Calibri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8095FE1F-8CC2-A7A0-904D-37E94AA34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7984"/>
            <a:ext cx="8832367" cy="462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550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A9A2C-8483-FE39-47FC-C44094EE1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6B5A6710-F0DA-DFF2-E9BF-6B00CFBDCD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9B8474EE-597C-929C-FF27-764838575F6C}"/>
              </a:ext>
            </a:extLst>
          </p:cNvPr>
          <p:cNvSpPr/>
          <p:nvPr/>
        </p:nvSpPr>
        <p:spPr>
          <a:xfrm>
            <a:off x="1187624" y="447984"/>
            <a:ext cx="7704856" cy="72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/>
            <a:r>
              <a:rPr lang="pl-PL" sz="2400" b="1" spc="-1">
                <a:solidFill>
                  <a:srgbClr val="FFFFFF"/>
                </a:solidFill>
                <a:highlight>
                  <a:srgbClr val="FF8000"/>
                </a:highlight>
                <a:ea typeface="Helvetica Neue"/>
                <a:cs typeface="DejaVu Sans"/>
              </a:rPr>
              <a:t>Wyzwania w sieciach bezprzewodowych </a:t>
            </a:r>
            <a:endParaRPr lang="pl-PL" sz="2400" spc="-1">
              <a:solidFill>
                <a:srgbClr val="000000"/>
              </a:solidFill>
              <a:highlight>
                <a:srgbClr val="FF8000"/>
              </a:highlight>
              <a:latin typeface="Calibri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86" name="pole tekstowe 85">
            <a:extLst>
              <a:ext uri="{FF2B5EF4-FFF2-40B4-BE49-F238E27FC236}">
                <a16:creationId xmlns:a16="http://schemas.microsoft.com/office/drawing/2014/main" id="{4B673D87-1614-1D2E-1084-922EC7FD181B}"/>
              </a:ext>
            </a:extLst>
          </p:cNvPr>
          <p:cNvSpPr txBox="1"/>
          <p:nvPr/>
        </p:nvSpPr>
        <p:spPr>
          <a:xfrm>
            <a:off x="499311" y="1278091"/>
            <a:ext cx="6310564" cy="2225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400"/>
              <a:t>Odbicia</a:t>
            </a:r>
          </a:p>
          <a:p>
            <a:pPr>
              <a:lnSpc>
                <a:spcPct val="150000"/>
              </a:lnSpc>
            </a:pPr>
            <a:r>
              <a:rPr lang="pl-PL" sz="1400"/>
              <a:t>Interferencje</a:t>
            </a:r>
          </a:p>
          <a:p>
            <a:pPr>
              <a:lnSpc>
                <a:spcPct val="150000"/>
              </a:lnSpc>
            </a:pPr>
            <a:r>
              <a:rPr lang="pl-PL" sz="1400"/>
              <a:t>Tłumienie</a:t>
            </a:r>
          </a:p>
          <a:p>
            <a:pPr>
              <a:lnSpc>
                <a:spcPct val="150000"/>
              </a:lnSpc>
            </a:pPr>
            <a:r>
              <a:rPr lang="pl-PL" sz="1400"/>
              <a:t>Odległość między odbiornikiem a nadajnikiem</a:t>
            </a:r>
          </a:p>
          <a:p>
            <a:pPr>
              <a:lnSpc>
                <a:spcPct val="150000"/>
              </a:lnSpc>
            </a:pPr>
            <a:r>
              <a:rPr lang="pl-PL" sz="1400"/>
              <a:t>Ilość urządzeń w danej komórce w tej samej jednostce czasu</a:t>
            </a:r>
          </a:p>
          <a:p>
            <a:pPr>
              <a:lnSpc>
                <a:spcPct val="150000"/>
              </a:lnSpc>
            </a:pPr>
            <a:r>
              <a:rPr lang="pl-PL" sz="1400"/>
              <a:t>Dynamika zmian </a:t>
            </a:r>
          </a:p>
          <a:p>
            <a:pPr>
              <a:lnSpc>
                <a:spcPct val="150000"/>
              </a:lnSpc>
            </a:pPr>
            <a:endParaRPr lang="pl-PL" sz="1400"/>
          </a:p>
        </p:txBody>
      </p:sp>
      <p:pic>
        <p:nvPicPr>
          <p:cNvPr id="94" name="Obraz 93" descr="Businesswoman podczas burzy mózgów przy tablicy w biurze">
            <a:extLst>
              <a:ext uri="{FF2B5EF4-FFF2-40B4-BE49-F238E27FC236}">
                <a16:creationId xmlns:a16="http://schemas.microsoft.com/office/drawing/2014/main" id="{A37CB04C-2E84-3161-06F6-4C2E19D5AE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1" y="3311044"/>
            <a:ext cx="2595413" cy="1729853"/>
          </a:xfrm>
          <a:prstGeom prst="rect">
            <a:avLst/>
          </a:prstGeom>
        </p:spPr>
      </p:pic>
      <p:pic>
        <p:nvPicPr>
          <p:cNvPr id="102" name="Obraz 101" descr="Uśmiechnięta młoda dziewczynka w szemkącie">
            <a:extLst>
              <a:ext uri="{FF2B5EF4-FFF2-40B4-BE49-F238E27FC236}">
                <a16:creationId xmlns:a16="http://schemas.microsoft.com/office/drawing/2014/main" id="{EC030210-F3B3-5C4B-FA23-089B988B32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026" y="1407696"/>
            <a:ext cx="2594780" cy="1729853"/>
          </a:xfrm>
          <a:prstGeom prst="rect">
            <a:avLst/>
          </a:prstGeom>
        </p:spPr>
      </p:pic>
      <p:sp>
        <p:nvSpPr>
          <p:cNvPr id="108" name="pole tekstowe 107">
            <a:extLst>
              <a:ext uri="{FF2B5EF4-FFF2-40B4-BE49-F238E27FC236}">
                <a16:creationId xmlns:a16="http://schemas.microsoft.com/office/drawing/2014/main" id="{DA6AD804-98D5-F89C-8C69-E44E260C9C50}"/>
              </a:ext>
            </a:extLst>
          </p:cNvPr>
          <p:cNvSpPr txBox="1"/>
          <p:nvPr/>
        </p:nvSpPr>
        <p:spPr>
          <a:xfrm>
            <a:off x="3820026" y="3685355"/>
            <a:ext cx="4572000" cy="666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sz="2800"/>
              <a:t>Jak sobie z tym radzić?</a:t>
            </a:r>
          </a:p>
        </p:txBody>
      </p:sp>
    </p:spTree>
    <p:extLst>
      <p:ext uri="{BB962C8B-B14F-4D97-AF65-F5344CB8AC3E}">
        <p14:creationId xmlns:p14="http://schemas.microsoft.com/office/powerpoint/2010/main" val="346638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1C6E9-2099-64AF-D56B-721EDAE84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7" descr="Cloud-Blue.png">
            <a:extLst>
              <a:ext uri="{FF2B5EF4-FFF2-40B4-BE49-F238E27FC236}">
                <a16:creationId xmlns:a16="http://schemas.microsoft.com/office/drawing/2014/main" id="{B22EDFC2-959C-A64C-F6C2-F4BCEC58DA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60725" y="2766829"/>
            <a:ext cx="2267451" cy="1512587"/>
          </a:xfrm>
          <a:prstGeom prst="rect">
            <a:avLst/>
          </a:prstGeom>
          <a:noFill/>
          <a:ln>
            <a:noFill/>
          </a:ln>
          <a:effectLst>
            <a:outerShdw blurRad="152400" dist="114300" dir="5400000" sx="89999" sy="-19000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6" descr="Cloud-Orange.png">
            <a:extLst>
              <a:ext uri="{FF2B5EF4-FFF2-40B4-BE49-F238E27FC236}">
                <a16:creationId xmlns:a16="http://schemas.microsoft.com/office/drawing/2014/main" id="{5343BD69-8625-3AD7-9D8B-47041B0868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19001" y="2770188"/>
            <a:ext cx="2376408" cy="1597258"/>
          </a:xfrm>
          <a:prstGeom prst="rect">
            <a:avLst/>
          </a:prstGeom>
          <a:noFill/>
          <a:ln>
            <a:noFill/>
          </a:ln>
          <a:effectLst>
            <a:outerShdw blurRad="152400" dist="114300" dir="5400000" sx="89999" sy="-19000" rotWithShape="0">
              <a:srgbClr val="000000">
                <a:alpha val="2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 descr="Retail_Branch_Rt.png">
            <a:extLst>
              <a:ext uri="{FF2B5EF4-FFF2-40B4-BE49-F238E27FC236}">
                <a16:creationId xmlns:a16="http://schemas.microsoft.com/office/drawing/2014/main" id="{FD403A9C-0419-3AA5-FDED-A7691C13C4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488" y="2650541"/>
            <a:ext cx="1173163" cy="93186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rotWithShape="0">
              <a:srgbClr val="00000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Q_Lt.png">
            <a:extLst>
              <a:ext uri="{FF2B5EF4-FFF2-40B4-BE49-F238E27FC236}">
                <a16:creationId xmlns:a16="http://schemas.microsoft.com/office/drawing/2014/main" id="{9975D6D8-6518-21D9-2E9D-F50B57511E9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21760" y="886618"/>
            <a:ext cx="1158875" cy="1827213"/>
          </a:xfrm>
          <a:prstGeom prst="rect">
            <a:avLst/>
          </a:prstGeom>
          <a:noFill/>
          <a:ln>
            <a:noFill/>
          </a:ln>
          <a:effectLst>
            <a:outerShdw blurRad="50800" dist="38100" dir="5400000" rotWithShape="0">
              <a:srgbClr val="000000">
                <a:alpha val="42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Obraz 17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7019C70-F737-78C0-72CA-E99AA6AAD9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C912094A-FE99-EEA5-6335-DECF88867051}"/>
              </a:ext>
            </a:extLst>
          </p:cNvPr>
          <p:cNvSpPr/>
          <p:nvPr/>
        </p:nvSpPr>
        <p:spPr>
          <a:xfrm>
            <a:off x="1187624" y="447984"/>
            <a:ext cx="7704856" cy="72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/>
            <a:r>
              <a:rPr lang="pl-PL" sz="2400" b="1" spc="-1">
                <a:solidFill>
                  <a:srgbClr val="FFFFFF"/>
                </a:solidFill>
                <a:highlight>
                  <a:srgbClr val="FF8000"/>
                </a:highlight>
                <a:ea typeface="Helvetica Neue"/>
                <a:cs typeface="DejaVu Sans"/>
              </a:rPr>
              <a:t>Architektura </a:t>
            </a:r>
            <a:endParaRPr lang="pl-PL" sz="2400" spc="-1">
              <a:solidFill>
                <a:srgbClr val="000000"/>
              </a:solidFill>
              <a:highlight>
                <a:srgbClr val="FF8000"/>
              </a:highlight>
              <a:latin typeface="Calibri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cxnSp>
        <p:nvCxnSpPr>
          <p:cNvPr id="5" name="Łącznik prostoliniowy 56">
            <a:extLst>
              <a:ext uri="{FF2B5EF4-FFF2-40B4-BE49-F238E27FC236}">
                <a16:creationId xmlns:a16="http://schemas.microsoft.com/office/drawing/2014/main" id="{C49E6B19-15F8-07F1-CBDC-DB5B70FDF140}"/>
              </a:ext>
            </a:extLst>
          </p:cNvPr>
          <p:cNvCxnSpPr/>
          <p:nvPr/>
        </p:nvCxnSpPr>
        <p:spPr bwMode="auto">
          <a:xfrm>
            <a:off x="5238750" y="2544763"/>
            <a:ext cx="0" cy="884237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oliniowy 57">
            <a:extLst>
              <a:ext uri="{FF2B5EF4-FFF2-40B4-BE49-F238E27FC236}">
                <a16:creationId xmlns:a16="http://schemas.microsoft.com/office/drawing/2014/main" id="{4A8D04CE-35CE-584A-1F11-86120F8CB09C}"/>
              </a:ext>
            </a:extLst>
          </p:cNvPr>
          <p:cNvCxnSpPr/>
          <p:nvPr/>
        </p:nvCxnSpPr>
        <p:spPr bwMode="auto">
          <a:xfrm>
            <a:off x="1290638" y="2544763"/>
            <a:ext cx="0" cy="657225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2">
            <a:extLst>
              <a:ext uri="{FF2B5EF4-FFF2-40B4-BE49-F238E27FC236}">
                <a16:creationId xmlns:a16="http://schemas.microsoft.com/office/drawing/2014/main" id="{EA8AA2A7-8D12-2897-69A5-57362B2C424C}"/>
              </a:ext>
            </a:extLst>
          </p:cNvPr>
          <p:cNvGrpSpPr>
            <a:grpSpLocks/>
          </p:cNvGrpSpPr>
          <p:nvPr/>
        </p:nvGrpSpPr>
        <p:grpSpPr bwMode="auto">
          <a:xfrm>
            <a:off x="1935893" y="3603299"/>
            <a:ext cx="1223045" cy="505896"/>
            <a:chOff x="276" y="1144"/>
            <a:chExt cx="1080" cy="516"/>
          </a:xfrm>
          <a:solidFill>
            <a:srgbClr val="FE7D19"/>
          </a:solidFill>
        </p:grpSpPr>
        <p:sp>
          <p:nvSpPr>
            <p:cNvPr id="9" name="AutoShape 13">
              <a:extLst>
                <a:ext uri="{FF2B5EF4-FFF2-40B4-BE49-F238E27FC236}">
                  <a16:creationId xmlns:a16="http://schemas.microsoft.com/office/drawing/2014/main" id="{9CEC3AE5-552C-34A5-9F07-9DF30281C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1500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0" name="AutoShape 14">
              <a:extLst>
                <a:ext uri="{FF2B5EF4-FFF2-40B4-BE49-F238E27FC236}">
                  <a16:creationId xmlns:a16="http://schemas.microsoft.com/office/drawing/2014/main" id="{8183B6A7-7C87-757B-7EC0-AC5A0F752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" y="1322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1" name="AutoShape 15">
              <a:extLst>
                <a:ext uri="{FF2B5EF4-FFF2-40B4-BE49-F238E27FC236}">
                  <a16:creationId xmlns:a16="http://schemas.microsoft.com/office/drawing/2014/main" id="{C3D1BB38-5FED-5987-7ECA-D0CC200CE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0" y="1420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2" name="AutoShape 16">
              <a:extLst>
                <a:ext uri="{FF2B5EF4-FFF2-40B4-BE49-F238E27FC236}">
                  <a16:creationId xmlns:a16="http://schemas.microsoft.com/office/drawing/2014/main" id="{F9E4B883-9E9A-FA13-334D-48E3FA041D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" y="1240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3" name="AutoShape 17">
              <a:extLst>
                <a:ext uri="{FF2B5EF4-FFF2-40B4-BE49-F238E27FC236}">
                  <a16:creationId xmlns:a16="http://schemas.microsoft.com/office/drawing/2014/main" id="{41B5BFCF-0B84-C241-10CB-241ADD4C7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" y="1402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4" name="AutoShape 18">
              <a:extLst>
                <a:ext uri="{FF2B5EF4-FFF2-40B4-BE49-F238E27FC236}">
                  <a16:creationId xmlns:a16="http://schemas.microsoft.com/office/drawing/2014/main" id="{199F2BCA-C9B4-4AB5-70B2-DD9BB59D4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4" y="1144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  <p:sp>
          <p:nvSpPr>
            <p:cNvPr id="15" name="AutoShape 19">
              <a:extLst>
                <a:ext uri="{FF2B5EF4-FFF2-40B4-BE49-F238E27FC236}">
                  <a16:creationId xmlns:a16="http://schemas.microsoft.com/office/drawing/2014/main" id="{25D622AE-5648-F277-79E1-33E3D6C7BE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" y="1226"/>
              <a:ext cx="416" cy="160"/>
            </a:xfrm>
            <a:prstGeom prst="hexagon">
              <a:avLst>
                <a:gd name="adj" fmla="val 65000"/>
                <a:gd name="vf" fmla="val 115470"/>
              </a:avLst>
            </a:prstGeom>
            <a:grpFill/>
            <a:ln w="3175">
              <a:solidFill>
                <a:schemeClr val="bg1"/>
              </a:solidFill>
              <a:headEnd/>
              <a:tailEnd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pl-PL"/>
            </a:p>
          </p:txBody>
        </p:sp>
      </p:grpSp>
      <p:sp>
        <p:nvSpPr>
          <p:cNvPr id="20" name="pole tekstowe 18">
            <a:extLst>
              <a:ext uri="{FF2B5EF4-FFF2-40B4-BE49-F238E27FC236}">
                <a16:creationId xmlns:a16="http://schemas.microsoft.com/office/drawing/2014/main" id="{CB0C404C-9485-0B77-2AED-CBEF65160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325813"/>
            <a:ext cx="1295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Orange IPVPN MPLS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0E9E645F-7BC3-0293-74B4-C8955551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38" y="3478213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CPE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2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Customer-premises equipment</a:t>
            </a:r>
          </a:p>
        </p:txBody>
      </p:sp>
      <p:sp>
        <p:nvSpPr>
          <p:cNvPr id="23" name="pole tekstowe 27">
            <a:extLst>
              <a:ext uri="{FF2B5EF4-FFF2-40B4-BE49-F238E27FC236}">
                <a16:creationId xmlns:a16="http://schemas.microsoft.com/office/drawing/2014/main" id="{E46C96C3-390E-63FA-918E-D118F2664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629025"/>
            <a:ext cx="12969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PE</a:t>
            </a:r>
            <a:b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</a:br>
            <a:r>
              <a:rPr lang="pl-PL" altLang="pl-PL" sz="11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Provider Edge</a:t>
            </a:r>
          </a:p>
        </p:txBody>
      </p:sp>
      <p:sp>
        <p:nvSpPr>
          <p:cNvPr id="24" name="pole tekstowe 21">
            <a:extLst>
              <a:ext uri="{FF2B5EF4-FFF2-40B4-BE49-F238E27FC236}">
                <a16:creationId xmlns:a16="http://schemas.microsoft.com/office/drawing/2014/main" id="{002CDAE6-068E-8A26-11F3-996849142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0738" y="3825875"/>
            <a:ext cx="1296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PE</a:t>
            </a:r>
            <a:b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</a:br>
            <a:r>
              <a:rPr lang="pl-PL" altLang="pl-PL" sz="12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Provider Edge</a:t>
            </a:r>
          </a:p>
        </p:txBody>
      </p:sp>
      <p:sp>
        <p:nvSpPr>
          <p:cNvPr id="25" name="Dowolny kształt 74">
            <a:extLst>
              <a:ext uri="{FF2B5EF4-FFF2-40B4-BE49-F238E27FC236}">
                <a16:creationId xmlns:a16="http://schemas.microsoft.com/office/drawing/2014/main" id="{AFC9C42A-B86C-CA25-3F6C-1F4B3F5787D1}"/>
              </a:ext>
            </a:extLst>
          </p:cNvPr>
          <p:cNvSpPr/>
          <p:nvPr/>
        </p:nvSpPr>
        <p:spPr bwMode="auto">
          <a:xfrm>
            <a:off x="7696199" y="2693988"/>
            <a:ext cx="461961" cy="698500"/>
          </a:xfrm>
          <a:custGeom>
            <a:avLst/>
            <a:gdLst>
              <a:gd name="connsiteX0" fmla="*/ 330200 w 462884"/>
              <a:gd name="connsiteY0" fmla="*/ 0 h 698500"/>
              <a:gd name="connsiteX1" fmla="*/ 457200 w 462884"/>
              <a:gd name="connsiteY1" fmla="*/ 355600 h 698500"/>
              <a:gd name="connsiteX2" fmla="*/ 165100 w 462884"/>
              <a:gd name="connsiteY2" fmla="*/ 368300 h 698500"/>
              <a:gd name="connsiteX3" fmla="*/ 0 w 462884"/>
              <a:gd name="connsiteY3" fmla="*/ 698500 h 69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84" h="698500">
                <a:moveTo>
                  <a:pt x="330200" y="0"/>
                </a:moveTo>
                <a:cubicBezTo>
                  <a:pt x="407458" y="147108"/>
                  <a:pt x="484717" y="294217"/>
                  <a:pt x="457200" y="355600"/>
                </a:cubicBezTo>
                <a:cubicBezTo>
                  <a:pt x="429683" y="416983"/>
                  <a:pt x="241300" y="311150"/>
                  <a:pt x="165100" y="368300"/>
                </a:cubicBezTo>
                <a:cubicBezTo>
                  <a:pt x="88900" y="425450"/>
                  <a:pt x="27517" y="654050"/>
                  <a:pt x="0" y="698500"/>
                </a:cubicBezTo>
              </a:path>
            </a:pathLst>
          </a:cu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b"/>
          <a:lstStyle/>
          <a:p>
            <a:pPr>
              <a:defRPr/>
            </a:pPr>
            <a:endParaRPr lang="pl-PL">
              <a:solidFill>
                <a:schemeClr val="tx2"/>
              </a:solidFill>
            </a:endParaRPr>
          </a:p>
        </p:txBody>
      </p:sp>
      <p:sp>
        <p:nvSpPr>
          <p:cNvPr id="28" name="Dowolny kształt 77">
            <a:extLst>
              <a:ext uri="{FF2B5EF4-FFF2-40B4-BE49-F238E27FC236}">
                <a16:creationId xmlns:a16="http://schemas.microsoft.com/office/drawing/2014/main" id="{1653DFD9-2268-6610-5216-A33DA3D1C896}"/>
              </a:ext>
            </a:extLst>
          </p:cNvPr>
          <p:cNvSpPr/>
          <p:nvPr/>
        </p:nvSpPr>
        <p:spPr bwMode="auto">
          <a:xfrm>
            <a:off x="1409700" y="3149600"/>
            <a:ext cx="1566863" cy="395288"/>
          </a:xfrm>
          <a:custGeom>
            <a:avLst/>
            <a:gdLst>
              <a:gd name="connsiteX0" fmla="*/ 0 w 3657600"/>
              <a:gd name="connsiteY0" fmla="*/ 129084 h 395784"/>
              <a:gd name="connsiteX1" fmla="*/ 685800 w 3657600"/>
              <a:gd name="connsiteY1" fmla="*/ 205284 h 395784"/>
              <a:gd name="connsiteX2" fmla="*/ 1193800 w 3657600"/>
              <a:gd name="connsiteY2" fmla="*/ 14784 h 395784"/>
              <a:gd name="connsiteX3" fmla="*/ 1943100 w 3657600"/>
              <a:gd name="connsiteY3" fmla="*/ 230684 h 395784"/>
              <a:gd name="connsiteX4" fmla="*/ 2476500 w 3657600"/>
              <a:gd name="connsiteY4" fmla="*/ 2084 h 395784"/>
              <a:gd name="connsiteX5" fmla="*/ 3657600 w 3657600"/>
              <a:gd name="connsiteY5" fmla="*/ 395784 h 39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57600" h="395784">
                <a:moveTo>
                  <a:pt x="0" y="129084"/>
                </a:moveTo>
                <a:cubicBezTo>
                  <a:pt x="243416" y="176709"/>
                  <a:pt x="486833" y="224334"/>
                  <a:pt x="685800" y="205284"/>
                </a:cubicBezTo>
                <a:cubicBezTo>
                  <a:pt x="884767" y="186234"/>
                  <a:pt x="984250" y="10551"/>
                  <a:pt x="1193800" y="14784"/>
                </a:cubicBezTo>
                <a:cubicBezTo>
                  <a:pt x="1403350" y="19017"/>
                  <a:pt x="1729317" y="232801"/>
                  <a:pt x="1943100" y="230684"/>
                </a:cubicBezTo>
                <a:cubicBezTo>
                  <a:pt x="2156883" y="228567"/>
                  <a:pt x="2190750" y="-25433"/>
                  <a:pt x="2476500" y="2084"/>
                </a:cubicBezTo>
                <a:cubicBezTo>
                  <a:pt x="2762250" y="29601"/>
                  <a:pt x="3460750" y="338634"/>
                  <a:pt x="3657600" y="395784"/>
                </a:cubicBezTo>
              </a:path>
            </a:pathLst>
          </a:cu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anchor="b"/>
          <a:lstStyle/>
          <a:p>
            <a:pPr>
              <a:defRPr/>
            </a:pPr>
            <a:endParaRPr lang="pl-PL">
              <a:solidFill>
                <a:schemeClr val="tx2"/>
              </a:solidFill>
            </a:endParaRPr>
          </a:p>
        </p:txBody>
      </p:sp>
      <p:sp>
        <p:nvSpPr>
          <p:cNvPr id="31" name="Puszka 80">
            <a:extLst>
              <a:ext uri="{FF2B5EF4-FFF2-40B4-BE49-F238E27FC236}">
                <a16:creationId xmlns:a16="http://schemas.microsoft.com/office/drawing/2014/main" id="{7A4257D0-CEB7-2453-4D8D-9AD6F1EDE392}"/>
              </a:ext>
            </a:extLst>
          </p:cNvPr>
          <p:cNvSpPr/>
          <p:nvPr/>
        </p:nvSpPr>
        <p:spPr bwMode="auto">
          <a:xfrm rot="16200000">
            <a:off x="3151981" y="511970"/>
            <a:ext cx="263525" cy="3992562"/>
          </a:xfrm>
          <a:prstGeom prst="can">
            <a:avLst>
              <a:gd name="adj" fmla="val 73855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sp>
        <p:nvSpPr>
          <p:cNvPr id="33" name="pole tekstowe 19">
            <a:extLst>
              <a:ext uri="{FF2B5EF4-FFF2-40B4-BE49-F238E27FC236}">
                <a16:creationId xmlns:a16="http://schemas.microsoft.com/office/drawing/2014/main" id="{696EE664-E5F4-9E52-373D-D67CF8E57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9163" y="3387725"/>
            <a:ext cx="1296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2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Sieć szkieletowa Orange mobile</a:t>
            </a:r>
          </a:p>
        </p:txBody>
      </p:sp>
      <p:pic>
        <p:nvPicPr>
          <p:cNvPr id="34" name="Picture 2">
            <a:extLst>
              <a:ext uri="{FF2B5EF4-FFF2-40B4-BE49-F238E27FC236}">
                <a16:creationId xmlns:a16="http://schemas.microsoft.com/office/drawing/2014/main" id="{64746022-50A2-88D2-11DA-95191BA23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2909888"/>
            <a:ext cx="665162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pole tekstowe 54">
            <a:extLst>
              <a:ext uri="{FF2B5EF4-FFF2-40B4-BE49-F238E27FC236}">
                <a16:creationId xmlns:a16="http://schemas.microsoft.com/office/drawing/2014/main" id="{CF62A099-F22D-6591-89A3-0D1485AB45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2052638"/>
            <a:ext cx="12969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Oddział</a:t>
            </a:r>
          </a:p>
        </p:txBody>
      </p:sp>
      <p:sp>
        <p:nvSpPr>
          <p:cNvPr id="36" name="pole tekstowe 55">
            <a:extLst>
              <a:ext uri="{FF2B5EF4-FFF2-40B4-BE49-F238E27FC236}">
                <a16:creationId xmlns:a16="http://schemas.microsoft.com/office/drawing/2014/main" id="{22ED4C73-8052-D247-F02F-62C20576E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9400" y="1123950"/>
            <a:ext cx="1296988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HQ</a:t>
            </a:r>
          </a:p>
        </p:txBody>
      </p:sp>
      <p:sp>
        <p:nvSpPr>
          <p:cNvPr id="37" name="pole tekstowe 27">
            <a:extLst>
              <a:ext uri="{FF2B5EF4-FFF2-40B4-BE49-F238E27FC236}">
                <a16:creationId xmlns:a16="http://schemas.microsoft.com/office/drawing/2014/main" id="{9FA590D8-78E9-7874-C558-AAF864CF7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7225" y="2690813"/>
            <a:ext cx="12969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2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LTE</a:t>
            </a:r>
          </a:p>
        </p:txBody>
      </p:sp>
      <p:sp>
        <p:nvSpPr>
          <p:cNvPr id="38" name="pole tekstowe 20">
            <a:extLst>
              <a:ext uri="{FF2B5EF4-FFF2-40B4-BE49-F238E27FC236}">
                <a16:creationId xmlns:a16="http://schemas.microsoft.com/office/drawing/2014/main" id="{08CC966B-6A47-AD78-32FA-52CECB33D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9400" y="2424113"/>
            <a:ext cx="1295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rgbClr val="FF6600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lnSpc>
                <a:spcPct val="90000"/>
              </a:lnSpc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712788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>
                <a:schemeClr val="tx1"/>
              </a:buClr>
              <a:buFont typeface="Helvetica 75" panose="020B0804020202020204" pitchFamily="34" charset="0"/>
              <a:buChar char="−"/>
              <a:defRPr sz="1400">
                <a:solidFill>
                  <a:schemeClr val="tx1"/>
                </a:solidFill>
                <a:latin typeface="Helvetica 55 Roman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6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CPE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FontTx/>
              <a:buNone/>
            </a:pPr>
            <a:r>
              <a:rPr lang="pl-PL" altLang="pl-PL" sz="1200">
                <a:solidFill>
                  <a:schemeClr val="tx1"/>
                </a:solidFill>
                <a:latin typeface="Helvetica 45 Light" panose="020B0403020202020204" pitchFamily="34" charset="0"/>
                <a:cs typeface="Arial" panose="020B0604020202020204" pitchFamily="34" charset="0"/>
              </a:rPr>
              <a:t>Customer-premises equipment</a:t>
            </a:r>
          </a:p>
        </p:txBody>
      </p:sp>
      <p:sp>
        <p:nvSpPr>
          <p:cNvPr id="39" name="Prostokąt zaokrąglony 88">
            <a:extLst>
              <a:ext uri="{FF2B5EF4-FFF2-40B4-BE49-F238E27FC236}">
                <a16:creationId xmlns:a16="http://schemas.microsoft.com/office/drawing/2014/main" id="{7ED97D82-2683-D223-3D88-D79C406CC88F}"/>
              </a:ext>
            </a:extLst>
          </p:cNvPr>
          <p:cNvSpPr/>
          <p:nvPr/>
        </p:nvSpPr>
        <p:spPr>
          <a:xfrm>
            <a:off x="3200400" y="1565275"/>
            <a:ext cx="1311275" cy="174625"/>
          </a:xfrm>
          <a:prstGeom prst="roundRect">
            <a:avLst>
              <a:gd name="adj" fmla="val 42715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l-PL" sz="1200" err="1">
                <a:solidFill>
                  <a:schemeClr val="tx1"/>
                </a:solidFill>
                <a:latin typeface="Helvetica 45 Light" pitchFamily="34" charset="0"/>
              </a:rPr>
              <a:t>best</a:t>
            </a:r>
            <a:r>
              <a:rPr lang="pl-PL" sz="1100">
                <a:solidFill>
                  <a:schemeClr val="tx1"/>
                </a:solidFill>
              </a:rPr>
              <a:t> </a:t>
            </a:r>
            <a:r>
              <a:rPr lang="pl-PL" sz="1200" err="1">
                <a:solidFill>
                  <a:schemeClr val="tx1"/>
                </a:solidFill>
                <a:latin typeface="Helvetica 45 Light" pitchFamily="34" charset="0"/>
              </a:rPr>
              <a:t>effort</a:t>
            </a:r>
            <a:endParaRPr lang="pl-PL" sz="1200">
              <a:solidFill>
                <a:schemeClr val="tx1"/>
              </a:solidFill>
              <a:latin typeface="Helvetica 45 Light" pitchFamily="34" charset="0"/>
            </a:endParaRPr>
          </a:p>
        </p:txBody>
      </p:sp>
      <p:sp>
        <p:nvSpPr>
          <p:cNvPr id="40" name="Prostokąt zaokrąglony 89">
            <a:extLst>
              <a:ext uri="{FF2B5EF4-FFF2-40B4-BE49-F238E27FC236}">
                <a16:creationId xmlns:a16="http://schemas.microsoft.com/office/drawing/2014/main" id="{4120A947-0FBB-4307-75C1-A7B36EF440AE}"/>
              </a:ext>
            </a:extLst>
          </p:cNvPr>
          <p:cNvSpPr/>
          <p:nvPr/>
        </p:nvSpPr>
        <p:spPr>
          <a:xfrm>
            <a:off x="3232150" y="1820863"/>
            <a:ext cx="1311275" cy="190500"/>
          </a:xfrm>
          <a:prstGeom prst="roundRect">
            <a:avLst>
              <a:gd name="adj" fmla="val 42715"/>
            </a:avLst>
          </a:prstGeom>
          <a:solidFill>
            <a:schemeClr val="accent6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l-PL" sz="1200">
                <a:solidFill>
                  <a:schemeClr val="tx1"/>
                </a:solidFill>
                <a:latin typeface="Helvetica 45 Light" pitchFamily="34" charset="0"/>
              </a:rPr>
              <a:t>business </a:t>
            </a:r>
            <a:r>
              <a:rPr lang="pl-PL" sz="1200" err="1">
                <a:solidFill>
                  <a:schemeClr val="tx1"/>
                </a:solidFill>
                <a:latin typeface="Helvetica 45 Light" pitchFamily="34" charset="0"/>
              </a:rPr>
              <a:t>critical</a:t>
            </a:r>
            <a:endParaRPr lang="pl-PL" sz="1200">
              <a:solidFill>
                <a:schemeClr val="tx1"/>
              </a:solidFill>
              <a:latin typeface="Helvetica 45 Light" pitchFamily="34" charset="0"/>
            </a:endParaRPr>
          </a:p>
        </p:txBody>
      </p:sp>
      <p:cxnSp>
        <p:nvCxnSpPr>
          <p:cNvPr id="42" name="Łącznik prosty ze strzałką 41">
            <a:extLst>
              <a:ext uri="{FF2B5EF4-FFF2-40B4-BE49-F238E27FC236}">
                <a16:creationId xmlns:a16="http://schemas.microsoft.com/office/drawing/2014/main" id="{1F5043C5-3C7C-931F-637E-C853521BE60A}"/>
              </a:ext>
            </a:extLst>
          </p:cNvPr>
          <p:cNvCxnSpPr/>
          <p:nvPr/>
        </p:nvCxnSpPr>
        <p:spPr bwMode="auto">
          <a:xfrm flipV="1">
            <a:off x="1511300" y="1919288"/>
            <a:ext cx="660400" cy="3603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7" name="Picture 10" descr="C:\Users\ecoffey\AppData\Local\Temp\Rar$DRa0.191\30045_Device_MGX_8000_multiservice_switch_default_256.png">
            <a:extLst>
              <a:ext uri="{FF2B5EF4-FFF2-40B4-BE49-F238E27FC236}">
                <a16:creationId xmlns:a16="http://schemas.microsoft.com/office/drawing/2014/main" id="{37F30084-E2AD-84BC-5753-6A2F44CAEE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65" y="3240638"/>
            <a:ext cx="487746" cy="48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10" descr="C:\Users\ecoffey\AppData\Local\Temp\Rar$DRa0.191\30045_Device_MGX_8000_multiservice_switch_default_256.png">
            <a:extLst>
              <a:ext uri="{FF2B5EF4-FFF2-40B4-BE49-F238E27FC236}">
                <a16:creationId xmlns:a16="http://schemas.microsoft.com/office/drawing/2014/main" id="{5F5AA278-2C4D-AAD9-BED0-E5F19139E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665" y="3393038"/>
            <a:ext cx="487746" cy="48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10" descr="C:\Users\ecoffey\AppData\Local\Temp\Rar$DRa0.191\30045_Device_MGX_8000_multiservice_switch_default_256.png">
            <a:extLst>
              <a:ext uri="{FF2B5EF4-FFF2-40B4-BE49-F238E27FC236}">
                <a16:creationId xmlns:a16="http://schemas.microsoft.com/office/drawing/2014/main" id="{21E3B6A9-65AF-2C87-BAF4-37E7AF0CB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7302" y="3347244"/>
            <a:ext cx="284547" cy="28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10" descr="C:\Users\ecoffey\AppData\Local\Temp\Rar$DRa0.191\30045_Device_MGX_8000_multiservice_switch_default_256.png">
            <a:extLst>
              <a:ext uri="{FF2B5EF4-FFF2-40B4-BE49-F238E27FC236}">
                <a16:creationId xmlns:a16="http://schemas.microsoft.com/office/drawing/2014/main" id="{D69CC06B-722F-7802-F1E9-B85C5C1D5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946" y="3123030"/>
            <a:ext cx="487746" cy="48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10" descr="C:\Users\ecoffey\AppData\Local\Temp\Rar$DRa0.191\30045_Device_MGX_8000_multiservice_switch_default_256.png">
            <a:extLst>
              <a:ext uri="{FF2B5EF4-FFF2-40B4-BE49-F238E27FC236}">
                <a16:creationId xmlns:a16="http://schemas.microsoft.com/office/drawing/2014/main" id="{9D016DDB-D2B1-7A2E-D1C0-653EF8D5D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346" y="3275430"/>
            <a:ext cx="487746" cy="48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3" descr="C:\Users\ecoffey\AppData\Local\Temp\Rar$DRa0.583\Cisco Icons November\30067_Device_router_3057\Png_256\30067_Device_router_3057_critical_256.png">
            <a:extLst>
              <a:ext uri="{FF2B5EF4-FFF2-40B4-BE49-F238E27FC236}">
                <a16:creationId xmlns:a16="http://schemas.microsoft.com/office/drawing/2014/main" id="{7D517FCD-24DD-63E6-5787-0F858E2AB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348" y="2453999"/>
            <a:ext cx="480848" cy="27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3" descr="C:\Users\ecoffey\AppData\Local\Temp\Rar$DRa0.583\Cisco Icons November\30067_Device_router_3057\Png_256\30067_Device_router_3057_critical_256.png">
            <a:extLst>
              <a:ext uri="{FF2B5EF4-FFF2-40B4-BE49-F238E27FC236}">
                <a16:creationId xmlns:a16="http://schemas.microsoft.com/office/drawing/2014/main" id="{E37DA7ED-9E16-D911-E82C-ADCF943D6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09" y="3161799"/>
            <a:ext cx="480848" cy="271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" name="Puszka 80">
            <a:extLst>
              <a:ext uri="{FF2B5EF4-FFF2-40B4-BE49-F238E27FC236}">
                <a16:creationId xmlns:a16="http://schemas.microsoft.com/office/drawing/2014/main" id="{60148D9B-8AC3-7C9C-E02A-3BABF02473AF}"/>
              </a:ext>
            </a:extLst>
          </p:cNvPr>
          <p:cNvSpPr/>
          <p:nvPr/>
        </p:nvSpPr>
        <p:spPr bwMode="auto">
          <a:xfrm rot="16200000">
            <a:off x="2520911" y="1249533"/>
            <a:ext cx="572781" cy="1062393"/>
          </a:xfrm>
          <a:prstGeom prst="can">
            <a:avLst>
              <a:gd name="adj" fmla="val 73855"/>
            </a:avLst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877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499655-BB95-3AB3-FB3C-3208F1DB5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17" descr="Obraz zawierający tekst, Czcionka, Grafika, logo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313FA77E-C128-0B97-8901-E7B099E15E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69" y="360073"/>
            <a:ext cx="507024" cy="736620"/>
          </a:xfrm>
          <a:prstGeom prst="rect">
            <a:avLst/>
          </a:prstGeom>
        </p:spPr>
      </p:pic>
      <p:sp>
        <p:nvSpPr>
          <p:cNvPr id="19" name="Rectangle 7">
            <a:extLst>
              <a:ext uri="{FF2B5EF4-FFF2-40B4-BE49-F238E27FC236}">
                <a16:creationId xmlns:a16="http://schemas.microsoft.com/office/drawing/2014/main" id="{7ECE8E66-AD50-AD51-F436-33CD5A5F9180}"/>
              </a:ext>
            </a:extLst>
          </p:cNvPr>
          <p:cNvSpPr/>
          <p:nvPr/>
        </p:nvSpPr>
        <p:spPr>
          <a:xfrm>
            <a:off x="1187624" y="447984"/>
            <a:ext cx="7704856" cy="72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685800"/>
            <a:r>
              <a:rPr lang="pl-PL" sz="2400" b="1" spc="-1">
                <a:solidFill>
                  <a:srgbClr val="FFFFFF"/>
                </a:solidFill>
                <a:highlight>
                  <a:srgbClr val="FF8000"/>
                </a:highlight>
                <a:ea typeface="Helvetica Neue"/>
                <a:cs typeface="DejaVu Sans"/>
              </a:rPr>
              <a:t>Bezpieczeństwo rozwiązania </a:t>
            </a:r>
            <a:endParaRPr lang="pl-PL" sz="2400" spc="-1">
              <a:solidFill>
                <a:srgbClr val="000000"/>
              </a:solidFill>
              <a:highlight>
                <a:srgbClr val="FF8000"/>
              </a:highlight>
              <a:latin typeface="Calibri"/>
              <a:ea typeface="DejaVu Sans"/>
              <a:cs typeface="DejaVu Sans"/>
            </a:endParaRPr>
          </a:p>
          <a:p>
            <a:pPr marL="0" marR="0" lvl="0" indent="0" algn="l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700" b="0" i="0" u="none" strike="noStrike" kern="1200" cap="none" spc="-9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BA76952-829A-AC58-00E8-D0CD8FA40F92}"/>
              </a:ext>
            </a:extLst>
          </p:cNvPr>
          <p:cNvSpPr txBox="1"/>
          <p:nvPr/>
        </p:nvSpPr>
        <p:spPr>
          <a:xfrm>
            <a:off x="499311" y="1278091"/>
            <a:ext cx="6310564" cy="3518527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l-PL" sz="1400">
                <a:solidFill>
                  <a:srgbClr val="0070C0"/>
                </a:solidFill>
              </a:rPr>
              <a:t>Wariant I</a:t>
            </a:r>
          </a:p>
          <a:p>
            <a:pPr>
              <a:lnSpc>
                <a:spcPct val="150000"/>
              </a:lnSpc>
            </a:pPr>
            <a:r>
              <a:rPr lang="pl-PL" sz="1400"/>
              <a:t>Wykorzystanie prywatnego </a:t>
            </a:r>
            <a:r>
              <a:rPr lang="pl-PL" sz="1400" err="1"/>
              <a:t>APN’a</a:t>
            </a:r>
            <a:endParaRPr lang="pl-PL" sz="1400"/>
          </a:p>
          <a:p>
            <a:pPr>
              <a:lnSpc>
                <a:spcPct val="150000"/>
              </a:lnSpc>
            </a:pPr>
            <a:r>
              <a:rPr lang="pl-PL" sz="1400"/>
              <a:t>Dostęp do Internetu realizowany przez HQ</a:t>
            </a:r>
          </a:p>
          <a:p>
            <a:pPr>
              <a:lnSpc>
                <a:spcPct val="150000"/>
              </a:lnSpc>
            </a:pPr>
            <a:endParaRPr lang="pl-PL" sz="1400"/>
          </a:p>
          <a:p>
            <a:pPr>
              <a:lnSpc>
                <a:spcPct val="150000"/>
              </a:lnSpc>
            </a:pPr>
            <a:r>
              <a:rPr lang="pl-PL" sz="1400">
                <a:solidFill>
                  <a:srgbClr val="00B050"/>
                </a:solidFill>
              </a:rPr>
              <a:t>Wariant II</a:t>
            </a:r>
          </a:p>
          <a:p>
            <a:pPr>
              <a:lnSpc>
                <a:spcPct val="150000"/>
              </a:lnSpc>
            </a:pPr>
            <a:r>
              <a:rPr lang="pl-PL" sz="1400"/>
              <a:t>Wykorzystanie publicznego </a:t>
            </a:r>
            <a:r>
              <a:rPr lang="pl-PL" sz="1400" err="1"/>
              <a:t>APN’a</a:t>
            </a:r>
            <a:endParaRPr lang="pl-PL" sz="1400"/>
          </a:p>
          <a:p>
            <a:pPr>
              <a:lnSpc>
                <a:spcPct val="150000"/>
              </a:lnSpc>
            </a:pPr>
            <a:r>
              <a:rPr lang="pl-PL" sz="1400"/>
              <a:t>Dostęp do Internetu realizowany przez lokalne łącze</a:t>
            </a:r>
          </a:p>
          <a:p>
            <a:pPr>
              <a:lnSpc>
                <a:spcPct val="150000"/>
              </a:lnSpc>
            </a:pPr>
            <a:endParaRPr lang="pl-PL" sz="1400"/>
          </a:p>
          <a:p>
            <a:pPr>
              <a:lnSpc>
                <a:spcPct val="150000"/>
              </a:lnSpc>
            </a:pPr>
            <a:r>
              <a:rPr lang="pl-PL" sz="1400">
                <a:solidFill>
                  <a:srgbClr val="FF7900"/>
                </a:solidFill>
              </a:rPr>
              <a:t>Monitorowanie</a:t>
            </a:r>
          </a:p>
          <a:p>
            <a:pPr>
              <a:lnSpc>
                <a:spcPct val="150000"/>
              </a:lnSpc>
            </a:pPr>
            <a:r>
              <a:rPr lang="pl-PL" sz="1400"/>
              <a:t>Podstawowe parametry SLA: opóźnienia, utrata pakietów, </a:t>
            </a:r>
            <a:r>
              <a:rPr lang="pl-PL" sz="1400" err="1"/>
              <a:t>jitter</a:t>
            </a:r>
            <a:endParaRPr lang="pl-PL" sz="1400"/>
          </a:p>
          <a:p>
            <a:pPr>
              <a:lnSpc>
                <a:spcPct val="150000"/>
              </a:lnSpc>
            </a:pPr>
            <a:r>
              <a:rPr lang="pl-PL" sz="1400"/>
              <a:t>Utylizacja zasobów CE: interfejsów, pamięci, procesora</a:t>
            </a:r>
          </a:p>
        </p:txBody>
      </p:sp>
      <p:pic>
        <p:nvPicPr>
          <p:cNvPr id="17" name="Obraz 16" descr="Osoba wskazująca wykres rynku giełdowego na ekranie wirtualnym">
            <a:extLst>
              <a:ext uri="{FF2B5EF4-FFF2-40B4-BE49-F238E27FC236}">
                <a16:creationId xmlns:a16="http://schemas.microsoft.com/office/drawing/2014/main" id="{0A5FAD94-3E53-1CBF-A520-4D98831768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421" y="2967735"/>
            <a:ext cx="2904729" cy="1936486"/>
          </a:xfrm>
          <a:prstGeom prst="rect">
            <a:avLst/>
          </a:prstGeom>
        </p:spPr>
      </p:pic>
      <p:pic>
        <p:nvPicPr>
          <p:cNvPr id="29" name="Obraz 28" descr="Nastolatek podziwiający robota wykonanego w domu">
            <a:extLst>
              <a:ext uri="{FF2B5EF4-FFF2-40B4-BE49-F238E27FC236}">
                <a16:creationId xmlns:a16="http://schemas.microsoft.com/office/drawing/2014/main" id="{DE866ACF-C9F1-02E5-6610-6F13863585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244" y="1014944"/>
            <a:ext cx="2929905" cy="195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94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DCABC-8BB1-DD5E-CE28-0D481648A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9CD4C13-01AA-1B4F-5707-B45FEE0A0FC5}"/>
              </a:ext>
            </a:extLst>
          </p:cNvPr>
          <p:cNvSpPr txBox="1"/>
          <p:nvPr/>
        </p:nvSpPr>
        <p:spPr>
          <a:xfrm>
            <a:off x="457200" y="7315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4400" b="1" noProof="0">
                <a:solidFill>
                  <a:srgbClr val="FF7900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Dziękuję</a:t>
            </a:r>
            <a:endParaRPr lang="pl-PL" sz="4400" noProof="0">
              <a:latin typeface="Helvetica 75 Bold" panose="020B0804020202020204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1E8E54C-0915-2249-1B41-41BA4F37E68A}"/>
              </a:ext>
            </a:extLst>
          </p:cNvPr>
          <p:cNvSpPr txBox="1"/>
          <p:nvPr/>
        </p:nvSpPr>
        <p:spPr>
          <a:xfrm>
            <a:off x="457200" y="237744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en-US" sz="1300" b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Piotr </a:t>
            </a:r>
            <a:r>
              <a:rPr lang="en-US" sz="1300" b="1" err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Laszczak</a:t>
            </a:r>
            <a:r>
              <a:rPr lang="en-US" sz="1300" b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pl-PL" sz="1300" b="1">
              <a:solidFill>
                <a:srgbClr val="FFFFFF"/>
              </a:solidFill>
              <a:latin typeface="Helvetica 75 Bold" panose="020B0804020202020204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300" err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Ekspert</a:t>
            </a:r>
            <a:r>
              <a:rPr lang="en-US" sz="130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err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Inżynier</a:t>
            </a:r>
            <a:r>
              <a:rPr lang="en-US" sz="130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IT</a:t>
            </a:r>
            <a:endParaRPr lang="en-US" sz="1300">
              <a:latin typeface="Helvetica 75 Bold" panose="020B080402020202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en-US" sz="130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</a:t>
            </a:r>
            <a:endParaRPr lang="en-US" sz="1300">
              <a:latin typeface="Helvetica 75 Bold" panose="020B0804020202020204" pitchFamily="34" charset="0"/>
            </a:endParaRPr>
          </a:p>
          <a:p>
            <a:pPr>
              <a:spcAft>
                <a:spcPts val="300"/>
              </a:spcAft>
            </a:pPr>
            <a:r>
              <a:rPr lang="pl-PL" sz="13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/>
                <a:hlinkClick r:id="rId3"/>
              </a:rPr>
              <a:t>Piotr.Laszczak@orange.com</a:t>
            </a:r>
            <a:r>
              <a:rPr lang="pl-PL" sz="13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 </a:t>
            </a:r>
            <a:r>
              <a:rPr lang="en-US" sz="13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|  +48 509 664 980</a:t>
            </a:r>
            <a:endParaRPr lang="en-US" sz="1300">
              <a:latin typeface="Helvetica 75 Bold" panose="020B0804020202020204" pitchFamily="34" charset="0"/>
              <a:cs typeface="Arial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20460322-11FA-CC40-2B74-5C3E001566D5}"/>
              </a:ext>
            </a:extLst>
          </p:cNvPr>
          <p:cNvGrpSpPr/>
          <p:nvPr/>
        </p:nvGrpSpPr>
        <p:grpSpPr>
          <a:xfrm>
            <a:off x="155121" y="3796393"/>
            <a:ext cx="1706336" cy="1191986"/>
            <a:chOff x="155121" y="3796393"/>
            <a:chExt cx="1706336" cy="1191986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A5735E82-B017-3703-95F8-DBF60AB1961B}"/>
                </a:ext>
              </a:extLst>
            </p:cNvPr>
            <p:cNvSpPr/>
            <p:nvPr/>
          </p:nvSpPr>
          <p:spPr>
            <a:xfrm>
              <a:off x="155121" y="3796393"/>
              <a:ext cx="1706336" cy="1191986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>
                <a:solidFill>
                  <a:srgbClr val="000000"/>
                </a:solidFill>
                <a:latin typeface="Helvetica 75 Bold" panose="020B0804020202020204" pitchFamily="34" charset="0"/>
              </a:endParaRPr>
            </a:p>
          </p:txBody>
        </p:sp>
        <p:pic>
          <p:nvPicPr>
            <p:cNvPr id="6" name="Obraz 5" descr="Obraz zawierający tekst, Czcionka, Grafika, logo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3235C747-925C-DA6D-28EC-08F5FE630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10" y="4113292"/>
              <a:ext cx="507024" cy="736620"/>
            </a:xfrm>
            <a:prstGeom prst="rect">
              <a:avLst/>
            </a:prstGeom>
          </p:spPr>
        </p:pic>
      </p:grpSp>
      <p:sp>
        <p:nvSpPr>
          <p:cNvPr id="8" name="Text 5">
            <a:extLst>
              <a:ext uri="{FF2B5EF4-FFF2-40B4-BE49-F238E27FC236}">
                <a16:creationId xmlns:a16="http://schemas.microsoft.com/office/drawing/2014/main" id="{9D591EF1-8515-B360-5640-FBBA396AD505}"/>
              </a:ext>
            </a:extLst>
          </p:cNvPr>
          <p:cNvSpPr txBox="1"/>
          <p:nvPr/>
        </p:nvSpPr>
        <p:spPr>
          <a:xfrm>
            <a:off x="1388723" y="443843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IV kongres Informatyka dla Ludzi Lasu </a:t>
            </a:r>
            <a:r>
              <a:rPr lang="en-US" sz="120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|  2026</a:t>
            </a:r>
            <a:endParaRPr lang="en-US" sz="1200">
              <a:latin typeface="Helvetica 75 Bold" panose="020B0804020202020204" pitchFamily="34" charset="0"/>
            </a:endParaRP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5DEFD318-2F71-7AD3-B83E-A21DDBE2E3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950" y="2834640"/>
            <a:ext cx="2212658" cy="221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610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457200" y="640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noProof="0">
                <a:solidFill>
                  <a:srgbClr val="FF7900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Big Data Analytics</a:t>
            </a:r>
            <a:endParaRPr lang="pl-PL" sz="1600" noProof="0">
              <a:latin typeface="Helvetica 75 Bold" panose="020B0804020202020204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57200" y="10515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3600" noProof="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Kto, kiedy i skąd przyjeżdża do lasu?</a:t>
            </a:r>
            <a:endParaRPr lang="pl-PL" sz="3600" noProof="0">
              <a:latin typeface="Helvetica 75 Bold" panose="020B0804020202020204" pitchFamily="34" charset="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2011680"/>
            <a:ext cx="7470321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l-PL" sz="1800" noProof="0">
                <a:solidFill>
                  <a:srgbClr val="DDDDDD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Zagregowane dane sieci mobilnej Orange Polska w zarządzaniu turystyką</a:t>
            </a:r>
            <a:r>
              <a:rPr lang="pl-PL" noProof="0">
                <a:solidFill>
                  <a:srgbClr val="DDDDDD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 i ruchem</a:t>
            </a:r>
            <a:r>
              <a:rPr lang="pl-PL" sz="1800" noProof="0">
                <a:solidFill>
                  <a:srgbClr val="DDDDDD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 na terenach leśnych</a:t>
            </a:r>
            <a:endParaRPr lang="pl-PL" sz="1800" noProof="0">
              <a:latin typeface="Helvetica 75 Bold" panose="020B0804020202020204" pitchFamily="34" charset="0"/>
              <a:cs typeface="Arial"/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FF5508C9-9084-D2A3-236E-2F279E1FEC84}"/>
              </a:ext>
            </a:extLst>
          </p:cNvPr>
          <p:cNvGrpSpPr/>
          <p:nvPr/>
        </p:nvGrpSpPr>
        <p:grpSpPr>
          <a:xfrm>
            <a:off x="155121" y="3796393"/>
            <a:ext cx="1706336" cy="1191986"/>
            <a:chOff x="155121" y="3796393"/>
            <a:chExt cx="1706336" cy="1191986"/>
          </a:xfrm>
        </p:grpSpPr>
        <p:sp>
          <p:nvSpPr>
            <p:cNvPr id="10" name="Prostokąt 9">
              <a:extLst>
                <a:ext uri="{FF2B5EF4-FFF2-40B4-BE49-F238E27FC236}">
                  <a16:creationId xmlns:a16="http://schemas.microsoft.com/office/drawing/2014/main" id="{CB9B0435-0462-4401-767D-495EB63DBE40}"/>
                </a:ext>
              </a:extLst>
            </p:cNvPr>
            <p:cNvSpPr/>
            <p:nvPr/>
          </p:nvSpPr>
          <p:spPr>
            <a:xfrm>
              <a:off x="155121" y="3796393"/>
              <a:ext cx="1706336" cy="1191986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 noProof="0">
                <a:solidFill>
                  <a:srgbClr val="000000"/>
                </a:solidFill>
              </a:endParaRPr>
            </a:p>
          </p:txBody>
        </p:sp>
        <p:pic>
          <p:nvPicPr>
            <p:cNvPr id="11" name="Obraz 10" descr="Obraz zawierający tekst, Czcionka, Grafika, logo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98E854E6-7D7C-037F-D8C4-694AD28A6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10" y="4113292"/>
              <a:ext cx="507024" cy="736620"/>
            </a:xfrm>
            <a:prstGeom prst="rect">
              <a:avLst/>
            </a:prstGeom>
          </p:spPr>
        </p:pic>
      </p:grpSp>
      <p:sp>
        <p:nvSpPr>
          <p:cNvPr id="12" name="Text 5">
            <a:extLst>
              <a:ext uri="{FF2B5EF4-FFF2-40B4-BE49-F238E27FC236}">
                <a16:creationId xmlns:a16="http://schemas.microsoft.com/office/drawing/2014/main" id="{546AB014-61B4-3D76-0FB6-22A8A6ACCC88}"/>
              </a:ext>
            </a:extLst>
          </p:cNvPr>
          <p:cNvSpPr txBox="1"/>
          <p:nvPr/>
        </p:nvSpPr>
        <p:spPr>
          <a:xfrm>
            <a:off x="1388723" y="443843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 noProof="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IV kongres Informatyka dla Ludzi Lasu |  2026</a:t>
            </a:r>
            <a:endParaRPr lang="pl-PL" sz="1200" noProof="0">
              <a:latin typeface="Helvetica 75 Bold" panose="020B0804020202020204" pitchFamily="34" charset="0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80B4AEEA-D806-5A51-788D-52BEE38E9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950" y="2834640"/>
            <a:ext cx="2212658" cy="221265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3810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8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</a:t>
            </a:r>
            <a:endParaRPr kumimoji="0" lang="pl-PL" sz="8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  <a:endParaRPr kumimoji="0" lang="pl-PL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Skąd bierzemy dane</a:t>
            </a: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57200" y="566928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/>
              </a:rPr>
              <a:t>Sieć mobilna jako sensor</a:t>
            </a:r>
            <a:endParaRPr kumimoji="0" lang="pl-PL" sz="2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457200" y="13258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12 600</a:t>
            </a:r>
            <a:endParaRPr kumimoji="0" lang="pl-PL" sz="3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1984248"/>
            <a:ext cx="1874520" cy="347472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457200" y="198424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stacji bazowych</a:t>
            </a:r>
            <a:endParaRPr kumimoji="0" lang="pl-PL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57200" y="2395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zasięg na terenie całego kraju – także poza miastami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2" name="Text 10"/>
          <p:cNvSpPr txBox="1"/>
          <p:nvPr/>
        </p:nvSpPr>
        <p:spPr>
          <a:xfrm>
            <a:off x="2514600" y="13258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6 mln</a:t>
            </a:r>
            <a:endParaRPr kumimoji="0" lang="pl-PL" sz="3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514600" y="1984248"/>
            <a:ext cx="1874520" cy="347472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4" name="Text 12"/>
          <p:cNvSpPr txBox="1"/>
          <p:nvPr/>
        </p:nvSpPr>
        <p:spPr>
          <a:xfrm>
            <a:off x="2514600" y="198424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klientów</a:t>
            </a:r>
            <a:endParaRPr kumimoji="0" lang="pl-PL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5" name="Text 13"/>
          <p:cNvSpPr txBox="1"/>
          <p:nvPr/>
        </p:nvSpPr>
        <p:spPr>
          <a:xfrm>
            <a:off x="2514600" y="2395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 wyrażoną zgodą transmisyjną i lokalizacyjną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4572000" y="13258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6 mld</a:t>
            </a:r>
            <a:endParaRPr kumimoji="0" lang="pl-PL" sz="3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572000" y="1984248"/>
            <a:ext cx="1874520" cy="347472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4572000" y="198424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zdarzeń dziennie</a:t>
            </a:r>
            <a:endParaRPr kumimoji="0" lang="pl-PL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9" name="Text 17"/>
          <p:cNvSpPr txBox="1"/>
          <p:nvPr/>
        </p:nvSpPr>
        <p:spPr>
          <a:xfrm>
            <a:off x="4572000" y="2395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rejestrowanych w sieci Orange Polska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0" name="Text 18"/>
          <p:cNvSpPr txBox="1"/>
          <p:nvPr/>
        </p:nvSpPr>
        <p:spPr>
          <a:xfrm>
            <a:off x="6629400" y="1325880"/>
            <a:ext cx="1920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3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700+</a:t>
            </a:r>
            <a:endParaRPr kumimoji="0" lang="pl-PL" sz="3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629400" y="1984248"/>
            <a:ext cx="1874520" cy="347472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2" name="Text 20"/>
          <p:cNvSpPr txBox="1"/>
          <p:nvPr/>
        </p:nvSpPr>
        <p:spPr>
          <a:xfrm>
            <a:off x="6629400" y="1984248"/>
            <a:ext cx="1874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projektów</a:t>
            </a:r>
            <a:endParaRPr kumimoji="0" lang="pl-PL" sz="13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3" name="Text 21"/>
          <p:cNvSpPr txBox="1"/>
          <p:nvPr/>
        </p:nvSpPr>
        <p:spPr>
          <a:xfrm>
            <a:off x="6629400" y="2395728"/>
            <a:ext cx="1874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zrealizowanych w Grupie Orange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57200" y="3154680"/>
            <a:ext cx="8229600" cy="1417320"/>
          </a:xfrm>
          <a:prstGeom prst="roundRect">
            <a:avLst>
              <a:gd name="adj" fmla="val 5161"/>
            </a:avLst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2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83280"/>
            <a:ext cx="457200" cy="457200"/>
          </a:xfrm>
          <a:prstGeom prst="rect">
            <a:avLst/>
          </a:prstGeom>
        </p:spPr>
      </p:pic>
      <p:sp>
        <p:nvSpPr>
          <p:cNvPr id="26" name="Text 23"/>
          <p:cNvSpPr txBox="1"/>
          <p:nvPr/>
        </p:nvSpPr>
        <p:spPr>
          <a:xfrm>
            <a:off x="1234440" y="331012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1. Zbieramy</a:t>
            </a:r>
            <a:endParaRPr kumimoji="0" lang="pl-PL" sz="1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7" name="Text 24"/>
          <p:cNvSpPr txBox="1"/>
          <p:nvPr/>
        </p:nvSpPr>
        <p:spPr>
          <a:xfrm>
            <a:off x="1234440" y="37033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zdarzenia z sieci mobilnej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8" name="Text 25"/>
          <p:cNvSpPr txBox="1"/>
          <p:nvPr/>
        </p:nvSpPr>
        <p:spPr>
          <a:xfrm>
            <a:off x="3063240" y="34290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›</a:t>
            </a:r>
            <a:endParaRPr kumimoji="0" lang="pl-PL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80" y="3383280"/>
            <a:ext cx="457200" cy="457200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3977640" y="331012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2. </a:t>
            </a:r>
            <a:r>
              <a:rPr kumimoji="0" lang="pl-PL" sz="12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Anonimizujemy</a:t>
            </a:r>
            <a:endParaRPr kumimoji="0" lang="pl-PL" sz="1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31" name="Text 27"/>
          <p:cNvSpPr txBox="1"/>
          <p:nvPr/>
        </p:nvSpPr>
        <p:spPr>
          <a:xfrm>
            <a:off x="3977640" y="37033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liczymy ludzi na obszarach, nigdy pojedyncze osoby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32" name="Text 28"/>
          <p:cNvSpPr txBox="1"/>
          <p:nvPr/>
        </p:nvSpPr>
        <p:spPr>
          <a:xfrm>
            <a:off x="5806440" y="34290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8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›</a:t>
            </a:r>
            <a:endParaRPr kumimoji="0" lang="pl-PL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3383280"/>
            <a:ext cx="457200" cy="457200"/>
          </a:xfrm>
          <a:prstGeom prst="rect">
            <a:avLst/>
          </a:prstGeom>
        </p:spPr>
      </p:pic>
      <p:sp>
        <p:nvSpPr>
          <p:cNvPr id="34" name="Text 29"/>
          <p:cNvSpPr txBox="1"/>
          <p:nvPr/>
        </p:nvSpPr>
        <p:spPr>
          <a:xfrm>
            <a:off x="6720840" y="331012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3. Wzbogacamy</a:t>
            </a:r>
            <a:endParaRPr kumimoji="0" lang="pl-PL" sz="12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35" name="Text 30"/>
          <p:cNvSpPr txBox="1"/>
          <p:nvPr/>
        </p:nvSpPr>
        <p:spPr>
          <a:xfrm>
            <a:off x="6720840" y="370332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demografia, obiekty, siatka 500×500 m, granice nadleśnictw</a:t>
            </a:r>
            <a:endParaRPr kumimoji="0" lang="pl-PL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6333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38100" rtlCol="0" anchor="b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</a:t>
            </a:r>
            <a:endParaRPr kumimoji="0" lang="en-US" sz="8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Co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widzimy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badanym obszarze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457200" y="566928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Cztery pytania, na które odpowiadają dane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57200" y="1325880"/>
            <a:ext cx="566928" cy="566928"/>
          </a:xfrm>
          <a:prstGeom prst="ellipse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504" y="1472184"/>
            <a:ext cx="274320" cy="27432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88720" y="1307592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Ilu?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1188720" y="160020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Liczba osób na obszarze: mieszkańcy, turyści, regularni goście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57200" y="2167128"/>
            <a:ext cx="566928" cy="566928"/>
          </a:xfrm>
          <a:prstGeom prst="ellipse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" y="2313432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188720" y="2148840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Kiedy?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5" name="Text 11"/>
          <p:cNvSpPr txBox="1"/>
          <p:nvPr/>
        </p:nvSpPr>
        <p:spPr>
          <a:xfrm>
            <a:off x="1188720" y="2441448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Godziny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dni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sezony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długie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weekendy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wakacje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trendy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rok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roku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457200" y="3008376"/>
            <a:ext cx="566928" cy="566928"/>
          </a:xfrm>
          <a:prstGeom prst="ellipse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504" y="315468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188720" y="2990088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Skąd?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9" name="Text 14"/>
          <p:cNvSpPr txBox="1"/>
          <p:nvPr/>
        </p:nvSpPr>
        <p:spPr>
          <a:xfrm>
            <a:off x="1188720" y="328269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Gmina / powiat / kraj pochodzenia, macierze przemieszczeń (skąd–dokąd)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0" name="Shape 15"/>
          <p:cNvSpPr/>
          <p:nvPr/>
        </p:nvSpPr>
        <p:spPr>
          <a:xfrm>
            <a:off x="457200" y="3849624"/>
            <a:ext cx="566928" cy="566928"/>
          </a:xfrm>
          <a:prstGeom prst="ellipse">
            <a:avLst/>
          </a:prstGeom>
          <a:solidFill>
            <a:srgbClr val="FF7900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04" y="3995928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88720" y="3831336"/>
            <a:ext cx="3291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Kto?</a:t>
            </a: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23" name="Text 17"/>
          <p:cNvSpPr txBox="1"/>
          <p:nvPr/>
        </p:nvSpPr>
        <p:spPr>
          <a:xfrm>
            <a:off x="1188720" y="4123944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Profil socjodemograficzny, turysta jednodniowy vs. wielodniowy, długość pobytu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5F361807-9C9D-90D2-30CF-9594E645348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162" t="6109" r="23438"/>
          <a:stretch>
            <a:fillRect/>
          </a:stretch>
        </p:blipFill>
        <p:spPr>
          <a:xfrm>
            <a:off x="4936938" y="1259586"/>
            <a:ext cx="3742958" cy="346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74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 144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</a:p>
        </p:txBody>
      </p:sp>
      <p:sp>
        <p:nvSpPr>
          <p:cNvPr id="2" name="Text 4">
            <a:extLst>
              <a:ext uri="{FF2B5EF4-FFF2-40B4-BE49-F238E27FC236}">
                <a16:creationId xmlns:a16="http://schemas.microsoft.com/office/drawing/2014/main" id="{86D204B2-4929-104F-ECB2-0AE353AD0281}"/>
              </a:ext>
            </a:extLst>
          </p:cNvPr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Nadleśnictwo Bolesławiec – sierpień 2026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A30EC84-5661-CC04-2799-D19454A27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" t="12378" r="2500" b="3624"/>
          <a:stretch>
            <a:fillRect/>
          </a:stretch>
        </p:blipFill>
        <p:spPr bwMode="auto">
          <a:xfrm>
            <a:off x="395536" y="641266"/>
            <a:ext cx="8352928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28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02" name="Text 102"/>
          <p:cNvSpPr txBox="1"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38100" rtlCol="0" anchor="b"/>
          <a:lstStyle/>
          <a:p>
            <a:pPr marL="0" indent="0" algn="ctr">
              <a:spcAft>
                <a:spcPts val="0"/>
              </a:spcAft>
              <a:buNone/>
            </a:pPr>
            <a:r>
              <a:rPr kumimoji="0" lang="pl-PL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</a:t>
            </a:r>
          </a:p>
        </p:txBody>
      </p:sp>
      <p:sp>
        <p:nvSpPr>
          <p:cNvPr id="103" name="Text 103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</a:p>
        </p:txBody>
      </p:sp>
      <p:sp>
        <p:nvSpPr>
          <p:cNvPr id="105" name="Text 105"/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lvl="0">
              <a:defRPr/>
            </a:pPr>
            <a:r>
              <a:rPr lang="pl-PL" sz="1200">
                <a:solidFill>
                  <a:srgbClr val="FF7900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Nadleśnictwo Bolesławiec – sierpień 2026</a:t>
            </a:r>
            <a:endParaRPr lang="en-US" sz="1200">
              <a:solidFill>
                <a:srgbClr val="FFFFFF"/>
              </a:solidFill>
              <a:latin typeface="Helvetica 75 Bold" panose="020B0804020202020204" pitchFamily="34" charset="0"/>
            </a:endParaRPr>
          </a:p>
        </p:txBody>
      </p:sp>
      <p:sp>
        <p:nvSpPr>
          <p:cNvPr id="106" name="Text 106"/>
          <p:cNvSpPr txBox="1"/>
          <p:nvPr/>
        </p:nvSpPr>
        <p:spPr>
          <a:xfrm>
            <a:off x="457200" y="56692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Zoom: gdzie skupia się ruch</a:t>
            </a:r>
          </a:p>
        </p:txBody>
      </p:sp>
      <p:sp>
        <p:nvSpPr>
          <p:cNvPr id="110" name="Text 110"/>
          <p:cNvSpPr txBox="1"/>
          <p:nvPr/>
        </p:nvSpPr>
        <p:spPr>
          <a:xfrm>
            <a:off x="3048000" y="1280160"/>
            <a:ext cx="228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0"/>
              </a:spcAft>
              <a:buNone/>
            </a:pPr>
            <a:endParaRPr kumimoji="0" lang="pl-PL" sz="1800" b="0" i="0" u="none" strike="noStrike" kern="1200" cap="none" spc="0" normalizeH="0" baseline="0" noProof="0">
              <a:ln>
                <a:noFill/>
              </a:ln>
              <a:solidFill>
                <a:srgbClr val="FF7900"/>
              </a:solidFill>
              <a:effectLst/>
              <a:uLnTx/>
              <a:uFillTx/>
              <a:latin typeface="Helvetica 75 Bold" panose="020B0804020202020204" pitchFamily="34" charset="0"/>
              <a:ea typeface="Arial" pitchFamily="34" charset="-122"/>
              <a:cs typeface="Arial" pitchFamily="34" charset="-120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AA7BD8E9-9216-1D22-F80A-04BBA5F82A29}"/>
              </a:ext>
            </a:extLst>
          </p:cNvPr>
          <p:cNvGrpSpPr/>
          <p:nvPr/>
        </p:nvGrpSpPr>
        <p:grpSpPr>
          <a:xfrm>
            <a:off x="457202" y="1307592"/>
            <a:ext cx="5698974" cy="1947672"/>
            <a:chOff x="3276600" y="1252728"/>
            <a:chExt cx="5698974" cy="1947672"/>
          </a:xfrm>
        </p:grpSpPr>
        <p:sp>
          <p:nvSpPr>
            <p:cNvPr id="111" name="Shape 111"/>
            <p:cNvSpPr/>
            <p:nvPr/>
          </p:nvSpPr>
          <p:spPr>
            <a:xfrm>
              <a:off x="3276600" y="1280160"/>
              <a:ext cx="2590800" cy="1920240"/>
            </a:xfrm>
            <a:prstGeom prst="roundRect">
              <a:avLst>
                <a:gd name="adj" fmla="val 5333"/>
              </a:avLst>
            </a:prstGeom>
            <a:solidFill>
              <a:srgbClr val="1E1E1E"/>
            </a:solidFill>
            <a:ln w="12700">
              <a:solidFill>
                <a:srgbClr val="1E1E1E"/>
              </a:solidFill>
              <a:prstDash val="solid"/>
            </a:ln>
          </p:spPr>
          <p:txBody>
            <a:bodyPr/>
            <a:lstStyle/>
            <a:p>
              <a:pPr>
                <a:buNone/>
              </a:pPr>
              <a:endParaRPr lang="pl-PL"/>
            </a:p>
          </p:txBody>
        </p:sp>
        <p:sp>
          <p:nvSpPr>
            <p:cNvPr id="114" name="Text 114"/>
            <p:cNvSpPr txBox="1"/>
            <p:nvPr/>
          </p:nvSpPr>
          <p:spPr>
            <a:xfrm>
              <a:off x="6005883" y="1252728"/>
              <a:ext cx="228600" cy="19202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spcAft>
                  <a:spcPts val="0"/>
                </a:spcAft>
                <a:buNone/>
              </a:pPr>
              <a:r>
                <a:rPr kumimoji="0" lang="pl-PL" sz="1800" b="0" i="0" u="none" strike="noStrike" kern="1200" cap="none" spc="0" normalizeH="0" baseline="0" noProof="0">
                  <a:ln>
                    <a:noFill/>
                  </a:ln>
                  <a:solidFill>
                    <a:srgbClr val="FF7900"/>
                  </a:solidFill>
                  <a:effectLst/>
                  <a:uLnTx/>
                  <a:uFillTx/>
                  <a:latin typeface="Helvetica 75 Bold" panose="020B0804020202020204" pitchFamily="34" charset="0"/>
                  <a:ea typeface="Arial" pitchFamily="34" charset="-122"/>
                  <a:cs typeface="Arial" pitchFamily="34" charset="-120"/>
                </a:rPr>
                <a:t>›</a:t>
              </a:r>
            </a:p>
          </p:txBody>
        </p:sp>
        <p:sp>
          <p:nvSpPr>
            <p:cNvPr id="115" name="Shape 115"/>
            <p:cNvSpPr/>
            <p:nvPr/>
          </p:nvSpPr>
          <p:spPr>
            <a:xfrm>
              <a:off x="6384774" y="1280160"/>
              <a:ext cx="2590800" cy="1920240"/>
            </a:xfrm>
            <a:prstGeom prst="roundRect">
              <a:avLst>
                <a:gd name="adj" fmla="val 5333"/>
              </a:avLst>
            </a:prstGeom>
            <a:solidFill>
              <a:srgbClr val="1E1E1E"/>
            </a:solidFill>
            <a:ln w="12700">
              <a:solidFill>
                <a:srgbClr val="1E1E1E"/>
              </a:solidFill>
              <a:prstDash val="solid"/>
            </a:ln>
          </p:spPr>
          <p:txBody>
            <a:bodyPr/>
            <a:lstStyle/>
            <a:p>
              <a:pPr>
                <a:buNone/>
              </a:pPr>
              <a:endParaRPr lang="pl-PL"/>
            </a:p>
          </p:txBody>
        </p:sp>
        <p:grpSp>
          <p:nvGrpSpPr>
            <p:cNvPr id="2" name="Grupa 1">
              <a:extLst>
                <a:ext uri="{FF2B5EF4-FFF2-40B4-BE49-F238E27FC236}">
                  <a16:creationId xmlns:a16="http://schemas.microsoft.com/office/drawing/2014/main" id="{58BADDFB-5663-C523-20EF-B2AC9F45F22A}"/>
                </a:ext>
              </a:extLst>
            </p:cNvPr>
            <p:cNvGrpSpPr/>
            <p:nvPr/>
          </p:nvGrpSpPr>
          <p:grpSpPr>
            <a:xfrm>
              <a:off x="3436620" y="1417320"/>
              <a:ext cx="5378934" cy="1645920"/>
              <a:chOff x="3436620" y="1417320"/>
              <a:chExt cx="5378934" cy="1645920"/>
            </a:xfrm>
          </p:grpSpPr>
          <p:sp>
            <p:nvSpPr>
              <p:cNvPr id="112" name="Text 112"/>
              <p:cNvSpPr txBox="1"/>
              <p:nvPr/>
            </p:nvSpPr>
            <p:spPr>
              <a:xfrm>
                <a:off x="3436620" y="1417320"/>
                <a:ext cx="227076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spcAft>
                    <a:spcPts val="0"/>
                  </a:spcAft>
                  <a:buNone/>
                </a:pPr>
                <a:r>
                  <a:rPr kumimoji="0" lang="pl-PL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7900"/>
                    </a:solidFill>
                    <a:effectLst/>
                    <a:uLnTx/>
                    <a:uFillTx/>
                    <a:latin typeface="Helvetica 75 Bold" panose="020B0804020202020204" pitchFamily="34" charset="0"/>
                    <a:ea typeface="Arial" pitchFamily="34" charset="-122"/>
                    <a:cs typeface="Arial" pitchFamily="34" charset="-120"/>
                  </a:rPr>
                  <a:t>Nadwyżka</a:t>
                </a:r>
              </a:p>
            </p:txBody>
          </p:sp>
          <p:sp>
            <p:nvSpPr>
              <p:cNvPr id="113" name="Text 113"/>
              <p:cNvSpPr txBox="1"/>
              <p:nvPr/>
            </p:nvSpPr>
            <p:spPr>
              <a:xfrm>
                <a:off x="3436620" y="1874520"/>
                <a:ext cx="2270760" cy="1188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Aft>
                    <a:spcPts val="0"/>
                  </a:spcAft>
                  <a:buNone/>
                </a:pPr>
                <a:r>
                  <a:rPr kumimoji="0" lang="pl-PL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DDDDDD"/>
                    </a:solidFill>
                    <a:effectLst/>
                    <a:uLnTx/>
                    <a:uFillTx/>
                    <a:latin typeface="Helvetica 75 Bold" panose="020B0804020202020204" pitchFamily="34" charset="0"/>
                    <a:ea typeface="Arial" pitchFamily="34" charset="-122"/>
                    <a:cs typeface="Arial" pitchFamily="34" charset="-120"/>
                  </a:rPr>
                  <a:t>Osoby spoza obszaru: 78,9 tys., o 33,5% więcej niż w typową sobotę. Nadwyżkę tworzą goście, nie mieszkańcy.</a:t>
                </a:r>
              </a:p>
            </p:txBody>
          </p:sp>
          <p:sp>
            <p:nvSpPr>
              <p:cNvPr id="116" name="Text 116"/>
              <p:cNvSpPr txBox="1"/>
              <p:nvPr/>
            </p:nvSpPr>
            <p:spPr>
              <a:xfrm>
                <a:off x="6544794" y="1417320"/>
                <a:ext cx="2270760" cy="411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l">
                  <a:spcAft>
                    <a:spcPts val="0"/>
                  </a:spcAft>
                  <a:buNone/>
                </a:pPr>
                <a:r>
                  <a:rPr kumimoji="0" lang="pl-PL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7900"/>
                    </a:solidFill>
                    <a:effectLst/>
                    <a:uLnTx/>
                    <a:uFillTx/>
                    <a:latin typeface="Helvetica 75 Bold" panose="020B0804020202020204" pitchFamily="34" charset="0"/>
                    <a:ea typeface="Arial" pitchFamily="34" charset="-122"/>
                    <a:cs typeface="Arial" pitchFamily="34" charset="-120"/>
                  </a:rPr>
                  <a:t>Gdzie</a:t>
                </a:r>
              </a:p>
            </p:txBody>
          </p:sp>
          <p:sp>
            <p:nvSpPr>
              <p:cNvPr id="117" name="Text 117"/>
              <p:cNvSpPr txBox="1"/>
              <p:nvPr/>
            </p:nvSpPr>
            <p:spPr>
              <a:xfrm>
                <a:off x="6544794" y="1874520"/>
                <a:ext cx="2270760" cy="118872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Aft>
                    <a:spcPts val="0"/>
                  </a:spcAft>
                  <a:buNone/>
                </a:pPr>
                <a:r>
                  <a:rPr kumimoji="0" lang="pl-PL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DDDDDD"/>
                    </a:solidFill>
                    <a:effectLst/>
                    <a:uLnTx/>
                    <a:uFillTx/>
                    <a:latin typeface="Helvetica 75 Bold" panose="020B0804020202020204" pitchFamily="34" charset="0"/>
                    <a:ea typeface="Arial" pitchFamily="34" charset="-122"/>
                    <a:cs typeface="Arial" pitchFamily="34" charset="-120"/>
                  </a:rPr>
                  <a:t>Siatka 500 × 500 m wskazuje koncentrację w centrum miasta, nie w kompleksach leśnych – schodzimy do Rynku Głównego.</a:t>
                </a:r>
              </a:p>
            </p:txBody>
          </p:sp>
        </p:grpSp>
      </p:grpSp>
      <p:sp>
        <p:nvSpPr>
          <p:cNvPr id="118" name="Shape 118"/>
          <p:cNvSpPr/>
          <p:nvPr/>
        </p:nvSpPr>
        <p:spPr>
          <a:xfrm>
            <a:off x="457200" y="3474720"/>
            <a:ext cx="5770984" cy="825222"/>
          </a:xfrm>
          <a:prstGeom prst="roundRect">
            <a:avLst>
              <a:gd name="adj" fmla="val 2807"/>
            </a:avLst>
          </a:prstGeom>
          <a:solidFill>
            <a:srgbClr val="2A2A2A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19" name="Text 119"/>
          <p:cNvSpPr txBox="1"/>
          <p:nvPr/>
        </p:nvSpPr>
        <p:spPr>
          <a:xfrm>
            <a:off x="568072" y="3483864"/>
            <a:ext cx="5588104" cy="8160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Filtry pobytu: </a:t>
            </a: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min. 6 h na obszarze nadleśnictwa (odsiewa przejazdy przez teren), min. 3 h na Rynku (odsiewa przechodniów). W obu przypadkach liczymy ludzi na obszarach, nigdy pojedyncze osoby.</a:t>
            </a:r>
          </a:p>
        </p:txBody>
      </p:sp>
      <p:pic>
        <p:nvPicPr>
          <p:cNvPr id="7" name="Obraz 6" descr="Obraz zawierający zrzut ekranu, Proces cyfrowego montażu obrazów, modelowanie 3D, Oprogramowanie graficzne&#10;&#10;Zawartość wygenerowana przez AI może być niepoprawna.">
            <a:extLst>
              <a:ext uri="{FF2B5EF4-FFF2-40B4-BE49-F238E27FC236}">
                <a16:creationId xmlns:a16="http://schemas.microsoft.com/office/drawing/2014/main" id="{419D089C-41E3-91DC-842E-B1D93F3769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24095" r="71097" b="12528"/>
          <a:stretch>
            <a:fillRect/>
          </a:stretch>
        </p:blipFill>
        <p:spPr>
          <a:xfrm>
            <a:off x="6788782" y="1188720"/>
            <a:ext cx="2030200" cy="3474720"/>
          </a:xfrm>
          <a:prstGeom prst="flowChartAlternateProcess">
            <a:avLst/>
          </a:prstGeom>
        </p:spPr>
      </p:pic>
    </p:spTree>
    <p:extLst>
      <p:ext uri="{BB962C8B-B14F-4D97-AF65-F5344CB8AC3E}">
        <p14:creationId xmlns:p14="http://schemas.microsoft.com/office/powerpoint/2010/main" val="552312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/>
          <p:nvPr/>
        </p:nvSpPr>
        <p:spPr>
          <a:xfrm>
            <a:off x="457200" y="4297680"/>
            <a:ext cx="8229600" cy="411480"/>
          </a:xfrm>
          <a:prstGeom prst="roundRect">
            <a:avLst>
              <a:gd name="adj" fmla="val 2807"/>
            </a:avLst>
          </a:prstGeom>
          <a:solidFill>
            <a:srgbClr val="2A2A2A"/>
          </a:solidFill>
          <a:ln w="12700">
            <a:solidFill>
              <a:srgbClr val="FF7900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47" name="Text 147"/>
          <p:cNvSpPr txBox="1"/>
          <p:nvPr/>
        </p:nvSpPr>
        <p:spPr>
          <a:xfrm>
            <a:off x="640080" y="429768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Odpowiedź: Bolesławieckie Święto Ceramiki. </a:t>
            </a: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100,9 tys. unikalnych odwiedzających Rynek w 5 dni – 61% spoza strefy domowej, goście ze wszystkich województw. Napływ od środy do soboty, fala powrotów w niedzielę.</a:t>
            </a:r>
          </a:p>
        </p:txBody>
      </p:sp>
      <p:pic>
        <p:nvPicPr>
          <p:cNvPr id="2" name="Picture 1" descr="slajd_02_struktura_publicznosci_i_geografia_16x9.png">
            <a:extLst>
              <a:ext uri="{FF2B5EF4-FFF2-40B4-BE49-F238E27FC236}">
                <a16:creationId xmlns:a16="http://schemas.microsoft.com/office/drawing/2014/main" id="{7F32A08F-1C55-0CDC-8203-18C9750FCD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44" t="11141" r="2954" b="3683"/>
          <a:stretch>
            <a:fillRect/>
          </a:stretch>
        </p:blipFill>
        <p:spPr>
          <a:xfrm>
            <a:off x="1101000" y="685800"/>
            <a:ext cx="6942000" cy="3520000"/>
          </a:xfrm>
          <a:prstGeom prst="rect">
            <a:avLst/>
          </a:prstGeom>
        </p:spPr>
      </p:pic>
      <p:sp>
        <p:nvSpPr>
          <p:cNvPr id="3" name="Text 4">
            <a:extLst>
              <a:ext uri="{FF2B5EF4-FFF2-40B4-BE49-F238E27FC236}">
                <a16:creationId xmlns:a16="http://schemas.microsoft.com/office/drawing/2014/main" id="{DD3A734F-F2F5-A558-9F6B-B676A126AE2C}"/>
              </a:ext>
            </a:extLst>
          </p:cNvPr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Bolesławieckie Święto Ceramiki, 19–23.08.2026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75 Bold" panose="020B0804020202020204" pitchFamily="34" charset="0"/>
              <a:ea typeface="+mn-ea"/>
              <a:cs typeface="+mn-cs"/>
            </a:endParaRPr>
          </a:p>
        </p:txBody>
      </p:sp>
      <p:sp>
        <p:nvSpPr>
          <p:cNvPr id="101" name="Text 101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</a:p>
        </p:txBody>
      </p:sp>
    </p:spTree>
    <p:extLst>
      <p:ext uri="{BB962C8B-B14F-4D97-AF65-F5344CB8AC3E}">
        <p14:creationId xmlns:p14="http://schemas.microsoft.com/office/powerpoint/2010/main" val="420936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jd_03_roznica_godzinowa_rynek_16x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377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solidFill>
            <a:srgbClr val="FF7900"/>
          </a:solidFill>
          <a:ln w="12700">
            <a:solidFill>
              <a:srgbClr val="FF7900"/>
            </a:solidFill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08" name="Text 108"/>
          <p:cNvSpPr txBox="1"/>
          <p:nvPr/>
        </p:nvSpPr>
        <p:spPr>
          <a:xfrm>
            <a:off x="8229600" y="274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38100" rtlCol="0" anchor="b"/>
          <a:lstStyle/>
          <a:p>
            <a:pPr marL="0" indent="0" algn="ctr">
              <a:spcAft>
                <a:spcPts val="0"/>
              </a:spcAft>
              <a:buNone/>
            </a:pPr>
            <a:r>
              <a:rPr kumimoji="0" lang="pl-PL" sz="8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</a:t>
            </a:r>
          </a:p>
        </p:txBody>
      </p:sp>
      <p:sp>
        <p:nvSpPr>
          <p:cNvPr id="109" name="Text 109"/>
          <p:cNvSpPr txBox="1"/>
          <p:nvPr/>
        </p:nvSpPr>
        <p:spPr>
          <a:xfrm>
            <a:off x="457200" y="47548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900" b="0" i="0" u="none" strike="noStrike" kern="1200" cap="none" spc="0" normalizeH="0" baseline="0" noProof="0">
                <a:ln>
                  <a:noFill/>
                </a:ln>
                <a:solidFill>
                  <a:srgbClr val="9A9A9A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  |  Big Data Analytics</a:t>
            </a:r>
          </a:p>
        </p:txBody>
      </p:sp>
      <p:sp>
        <p:nvSpPr>
          <p:cNvPr id="111" name="Text 111"/>
          <p:cNvSpPr txBox="1"/>
          <p:nvPr/>
        </p:nvSpPr>
        <p:spPr>
          <a:xfrm>
            <a:off x="457200" y="3200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Przełożenie na las</a:t>
            </a:r>
          </a:p>
        </p:txBody>
      </p:sp>
      <p:sp>
        <p:nvSpPr>
          <p:cNvPr id="112" name="Text 112"/>
          <p:cNvSpPr txBox="1"/>
          <p:nvPr/>
        </p:nvSpPr>
        <p:spPr>
          <a:xfrm>
            <a:off x="457200" y="56692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Ta sama pętla w każdym kompleksie leśnym</a:t>
            </a:r>
          </a:p>
        </p:txBody>
      </p:sp>
      <p:sp>
        <p:nvSpPr>
          <p:cNvPr id="113" name="Shape 113"/>
          <p:cNvSpPr/>
          <p:nvPr/>
        </p:nvSpPr>
        <p:spPr>
          <a:xfrm>
            <a:off x="457200" y="1517904"/>
            <a:ext cx="1885950" cy="2240280"/>
          </a:xfrm>
          <a:prstGeom prst="roundRect">
            <a:avLst>
              <a:gd name="adj" fmla="val 5333"/>
            </a:avLst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14" name="Text 114"/>
          <p:cNvSpPr txBox="1"/>
          <p:nvPr/>
        </p:nvSpPr>
        <p:spPr>
          <a:xfrm>
            <a:off x="617220" y="1655064"/>
            <a:ext cx="15659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1. Wykryj</a:t>
            </a:r>
          </a:p>
        </p:txBody>
      </p:sp>
      <p:sp>
        <p:nvSpPr>
          <p:cNvPr id="115" name="Text 115"/>
          <p:cNvSpPr txBox="1"/>
          <p:nvPr/>
        </p:nvSpPr>
        <p:spPr>
          <a:xfrm>
            <a:off x="617220" y="2112264"/>
            <a:ext cx="156591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Dzienny szereg dla nadleśnictwa: odchylenia od typowego tygodnia – majówka, długi weekend, upalna niedziela.</a:t>
            </a:r>
          </a:p>
        </p:txBody>
      </p:sp>
      <p:sp>
        <p:nvSpPr>
          <p:cNvPr id="116" name="Text 116"/>
          <p:cNvSpPr txBox="1"/>
          <p:nvPr/>
        </p:nvSpPr>
        <p:spPr>
          <a:xfrm>
            <a:off x="2343150" y="1517904"/>
            <a:ext cx="228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0"/>
              </a:spcAft>
              <a:buNone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›</a:t>
            </a:r>
          </a:p>
        </p:txBody>
      </p:sp>
      <p:sp>
        <p:nvSpPr>
          <p:cNvPr id="117" name="Shape 117"/>
          <p:cNvSpPr/>
          <p:nvPr/>
        </p:nvSpPr>
        <p:spPr>
          <a:xfrm>
            <a:off x="2571750" y="1517904"/>
            <a:ext cx="1885950" cy="2240280"/>
          </a:xfrm>
          <a:prstGeom prst="roundRect">
            <a:avLst>
              <a:gd name="adj" fmla="val 5333"/>
            </a:avLst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18" name="Text 118"/>
          <p:cNvSpPr txBox="1"/>
          <p:nvPr/>
        </p:nvSpPr>
        <p:spPr>
          <a:xfrm>
            <a:off x="2731770" y="1655064"/>
            <a:ext cx="15659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2. Zlokalizuj</a:t>
            </a:r>
          </a:p>
        </p:txBody>
      </p:sp>
      <p:sp>
        <p:nvSpPr>
          <p:cNvPr id="119" name="Text 119"/>
          <p:cNvSpPr txBox="1"/>
          <p:nvPr/>
        </p:nvSpPr>
        <p:spPr>
          <a:xfrm>
            <a:off x="2731770" y="2112264"/>
            <a:ext cx="156591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Siatka 500 m, 1 km </a:t>
            </a:r>
          </a:p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 granice leśnictw: które fragmenty kompleksu przyjmują ruch, a które pozostają puste.</a:t>
            </a:r>
          </a:p>
        </p:txBody>
      </p:sp>
      <p:sp>
        <p:nvSpPr>
          <p:cNvPr id="120" name="Text 120"/>
          <p:cNvSpPr txBox="1"/>
          <p:nvPr/>
        </p:nvSpPr>
        <p:spPr>
          <a:xfrm>
            <a:off x="4457700" y="1517904"/>
            <a:ext cx="228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0"/>
              </a:spcAft>
              <a:buNone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›</a:t>
            </a:r>
          </a:p>
        </p:txBody>
      </p:sp>
      <p:sp>
        <p:nvSpPr>
          <p:cNvPr id="121" name="Shape 121"/>
          <p:cNvSpPr/>
          <p:nvPr/>
        </p:nvSpPr>
        <p:spPr>
          <a:xfrm>
            <a:off x="4686300" y="1517904"/>
            <a:ext cx="1885950" cy="2240280"/>
          </a:xfrm>
          <a:prstGeom prst="roundRect">
            <a:avLst>
              <a:gd name="adj" fmla="val 5333"/>
            </a:avLst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22" name="Text 122"/>
          <p:cNvSpPr txBox="1"/>
          <p:nvPr/>
        </p:nvSpPr>
        <p:spPr>
          <a:xfrm>
            <a:off x="4846320" y="1655064"/>
            <a:ext cx="15659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3. Wyjaśnij</a:t>
            </a:r>
          </a:p>
        </p:txBody>
      </p:sp>
      <p:sp>
        <p:nvSpPr>
          <p:cNvPr id="123" name="Text 123"/>
          <p:cNvSpPr txBox="1"/>
          <p:nvPr/>
        </p:nvSpPr>
        <p:spPr>
          <a:xfrm>
            <a:off x="4846320" y="2112264"/>
            <a:ext cx="156591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Skąd goście przyjechali, jaki mają profil, jak długo zostali – i czy to ten sam ruch, co rok wcześniej.</a:t>
            </a:r>
          </a:p>
        </p:txBody>
      </p:sp>
      <p:sp>
        <p:nvSpPr>
          <p:cNvPr id="124" name="Text 124"/>
          <p:cNvSpPr txBox="1"/>
          <p:nvPr/>
        </p:nvSpPr>
        <p:spPr>
          <a:xfrm>
            <a:off x="6572250" y="1517904"/>
            <a:ext cx="2286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Aft>
                <a:spcPts val="0"/>
              </a:spcAft>
              <a:buNone/>
            </a:pPr>
            <a:r>
              <a:rPr kumimoji="0" lang="pl-PL" sz="18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›</a:t>
            </a:r>
          </a:p>
        </p:txBody>
      </p:sp>
      <p:sp>
        <p:nvSpPr>
          <p:cNvPr id="125" name="Shape 125"/>
          <p:cNvSpPr/>
          <p:nvPr/>
        </p:nvSpPr>
        <p:spPr>
          <a:xfrm>
            <a:off x="6800850" y="1517904"/>
            <a:ext cx="1885950" cy="2240280"/>
          </a:xfrm>
          <a:prstGeom prst="roundRect">
            <a:avLst>
              <a:gd name="adj" fmla="val 5333"/>
            </a:avLst>
          </a:prstGeom>
          <a:solidFill>
            <a:srgbClr val="1E1E1E"/>
          </a:solidFill>
          <a:ln w="12700">
            <a:solidFill>
              <a:srgbClr val="1E1E1E"/>
            </a:solidFill>
            <a:prstDash val="solid"/>
          </a:ln>
        </p:spPr>
        <p:txBody>
          <a:bodyPr/>
          <a:lstStyle/>
          <a:p>
            <a:pPr>
              <a:buNone/>
            </a:pPr>
            <a:endParaRPr lang="pl-PL"/>
          </a:p>
        </p:txBody>
      </p:sp>
      <p:sp>
        <p:nvSpPr>
          <p:cNvPr id="126" name="Text 126"/>
          <p:cNvSpPr txBox="1"/>
          <p:nvPr/>
        </p:nvSpPr>
        <p:spPr>
          <a:xfrm>
            <a:off x="6960870" y="1655064"/>
            <a:ext cx="15659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600" b="0" i="0" u="none" strike="noStrike" kern="1200" cap="none" spc="0" normalizeH="0" baseline="0" noProof="0">
                <a:ln>
                  <a:noFill/>
                </a:ln>
                <a:solidFill>
                  <a:srgbClr val="FF7900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4. Zdecyduj</a:t>
            </a:r>
          </a:p>
        </p:txBody>
      </p:sp>
      <p:sp>
        <p:nvSpPr>
          <p:cNvPr id="127" name="Text 127"/>
          <p:cNvSpPr txBox="1"/>
          <p:nvPr/>
        </p:nvSpPr>
        <p:spPr>
          <a:xfrm>
            <a:off x="6960870" y="2112264"/>
            <a:ext cx="156591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/>
                <a:ea typeface="Arial" pitchFamily="34" charset="-122"/>
                <a:cs typeface="Arial"/>
              </a:rPr>
              <a:t>Na poziomie obszaru, nie punktu: kiedy spodziewać się szczytów, </a:t>
            </a:r>
            <a:r>
              <a:rPr lang="pl-PL" sz="1000">
                <a:solidFill>
                  <a:srgbClr val="DDDDDD"/>
                </a:solidFill>
                <a:latin typeface="Helvetica 75 Bold"/>
                <a:ea typeface="Arial" pitchFamily="34" charset="-122"/>
                <a:cs typeface="Arial"/>
              </a:rPr>
              <a:t>jak dopasować kampanie promocyjne, </a:t>
            </a:r>
            <a:r>
              <a:rPr lang="pl-PL" sz="1000">
                <a:solidFill>
                  <a:srgbClr val="DDDDDD"/>
                </a:solidFill>
                <a:latin typeface="Helvetica 75 Bold"/>
                <a:cs typeface="Arial"/>
              </a:rPr>
              <a:t>gdzie inwestować w infrastrukturę turystyczną </a:t>
            </a:r>
          </a:p>
          <a:p>
            <a:endParaRPr lang="pl-PL" sz="1000" b="0" i="0" u="none" strike="noStrike" kern="1200" cap="none" spc="0" normalizeH="0" baseline="0" noProof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Helvetica 75 Bold" panose="020B0804020202020204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8" name="Text 128"/>
          <p:cNvSpPr txBox="1"/>
          <p:nvPr/>
        </p:nvSpPr>
        <p:spPr>
          <a:xfrm>
            <a:off x="457200" y="3895344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spcAft>
                <a:spcPts val="0"/>
              </a:spcAft>
              <a:buNone/>
            </a:pP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Dane z sieci pokazują obszary i trendy. </a:t>
            </a:r>
            <a:r>
              <a:rPr kumimoji="0" lang="pl-PL" sz="1000" b="0" i="0" u="none" strike="noStrike" kern="1200" cap="none" spc="0" normalizeH="0" baseline="0" noProof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Precyzję punktową – wejście, szlak, parking – dają pomiary terenowe, dlatego łączymy oba źródła.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731520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4400" noProof="0">
                <a:solidFill>
                  <a:srgbClr val="FF7900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Dziękuję</a:t>
            </a:r>
            <a:endParaRPr lang="pl-PL" sz="4400" noProof="0">
              <a:latin typeface="Helvetica 75 Bold" panose="020B0804020202020204" pitchFamily="34" charset="0"/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457200" y="2377440"/>
            <a:ext cx="5029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300"/>
              </a:spcAft>
              <a:buNone/>
            </a:pPr>
            <a:r>
              <a:rPr lang="pl-PL" sz="1300" noProof="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Izabela Drobek</a:t>
            </a:r>
            <a:endParaRPr lang="pl-PL" sz="1300" noProof="0">
              <a:latin typeface="Helvetica 75 Bold" panose="020B080402020202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pl-PL" sz="1300" noProof="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Senior Data </a:t>
            </a:r>
            <a:r>
              <a:rPr lang="pl-PL" sz="1300" noProof="0" err="1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Analyst</a:t>
            </a:r>
            <a:r>
              <a:rPr lang="pl-PL" sz="1300" noProof="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, Big Data Analytics</a:t>
            </a:r>
            <a:endParaRPr lang="pl-PL" sz="1300" noProof="0">
              <a:latin typeface="Helvetica 75 Bold" panose="020B080402020202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pl-PL" sz="1300" noProof="0">
                <a:solidFill>
                  <a:srgbClr val="FFFFFF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Orange Polska</a:t>
            </a:r>
            <a:endParaRPr lang="pl-PL" sz="1300" noProof="0">
              <a:latin typeface="Helvetica 75 Bold" panose="020B0804020202020204" pitchFamily="34" charset="0"/>
            </a:endParaRPr>
          </a:p>
          <a:p>
            <a:pPr marL="0" indent="0">
              <a:spcAft>
                <a:spcPts val="300"/>
              </a:spcAft>
              <a:buNone/>
            </a:pPr>
            <a:r>
              <a:rPr lang="pl-PL" sz="1300" noProof="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/>
                <a:hlinkClick r:id="rId3"/>
              </a:rPr>
              <a:t>Izabela.drobek@orange.com</a:t>
            </a:r>
            <a:r>
              <a:rPr lang="pl-PL" sz="1300" noProof="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/>
              </a:rPr>
              <a:t>  |  +48 696 088 073</a:t>
            </a:r>
            <a:endParaRPr lang="pl-PL" sz="1300" noProof="0">
              <a:latin typeface="Helvetica 75 Bold" panose="020B0804020202020204" pitchFamily="34" charset="0"/>
              <a:cs typeface="Arial"/>
            </a:endParaRPr>
          </a:p>
        </p:txBody>
      </p:sp>
      <p:grpSp>
        <p:nvGrpSpPr>
          <p:cNvPr id="3" name="Grupa 2">
            <a:extLst>
              <a:ext uri="{FF2B5EF4-FFF2-40B4-BE49-F238E27FC236}">
                <a16:creationId xmlns:a16="http://schemas.microsoft.com/office/drawing/2014/main" id="{4C9A4FAA-2584-A0AE-1F43-AB7DF9E4B32A}"/>
              </a:ext>
            </a:extLst>
          </p:cNvPr>
          <p:cNvGrpSpPr/>
          <p:nvPr/>
        </p:nvGrpSpPr>
        <p:grpSpPr>
          <a:xfrm>
            <a:off x="155121" y="3796393"/>
            <a:ext cx="1706336" cy="1191986"/>
            <a:chOff x="155121" y="3796393"/>
            <a:chExt cx="1706336" cy="1191986"/>
          </a:xfrm>
        </p:grpSpPr>
        <p:sp>
          <p:nvSpPr>
            <p:cNvPr id="11" name="Prostokąt 10">
              <a:extLst>
                <a:ext uri="{FF2B5EF4-FFF2-40B4-BE49-F238E27FC236}">
                  <a16:creationId xmlns:a16="http://schemas.microsoft.com/office/drawing/2014/main" id="{039040F5-A2E2-CB61-9121-F5DA88C97383}"/>
                </a:ext>
              </a:extLst>
            </p:cNvPr>
            <p:cNvSpPr/>
            <p:nvPr/>
          </p:nvSpPr>
          <p:spPr>
            <a:xfrm>
              <a:off x="155121" y="3796393"/>
              <a:ext cx="1706336" cy="1191986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sz="1600" noProof="0">
                <a:solidFill>
                  <a:srgbClr val="000000"/>
                </a:solidFill>
                <a:latin typeface="Helvetica 75 Bold" panose="020B0804020202020204" pitchFamily="34" charset="0"/>
              </a:endParaRPr>
            </a:p>
          </p:txBody>
        </p:sp>
        <p:pic>
          <p:nvPicPr>
            <p:cNvPr id="12" name="Obraz 11" descr="Obraz zawierający tekst, Czcionka, Grafika, logo&#10;&#10;Zawartość wygenerowana przez sztuczną inteligencję może być niepoprawna.">
              <a:extLst>
                <a:ext uri="{FF2B5EF4-FFF2-40B4-BE49-F238E27FC236}">
                  <a16:creationId xmlns:a16="http://schemas.microsoft.com/office/drawing/2014/main" id="{CDA3963D-9032-6A6B-B05D-A03338B13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410" y="4113292"/>
              <a:ext cx="507024" cy="736620"/>
            </a:xfrm>
            <a:prstGeom prst="rect">
              <a:avLst/>
            </a:prstGeom>
          </p:spPr>
        </p:pic>
      </p:grpSp>
      <p:sp>
        <p:nvSpPr>
          <p:cNvPr id="13" name="Text 5">
            <a:extLst>
              <a:ext uri="{FF2B5EF4-FFF2-40B4-BE49-F238E27FC236}">
                <a16:creationId xmlns:a16="http://schemas.microsoft.com/office/drawing/2014/main" id="{7DA70D52-5837-88DC-77C6-36E1F053309D}"/>
              </a:ext>
            </a:extLst>
          </p:cNvPr>
          <p:cNvSpPr txBox="1"/>
          <p:nvPr/>
        </p:nvSpPr>
        <p:spPr>
          <a:xfrm>
            <a:off x="1388723" y="443843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 noProof="0">
                <a:solidFill>
                  <a:srgbClr val="BBBBBB"/>
                </a:solidFill>
                <a:latin typeface="Helvetica 75 Bold" panose="020B0804020202020204" pitchFamily="34" charset="0"/>
                <a:ea typeface="Arial" pitchFamily="34" charset="-122"/>
                <a:cs typeface="Arial" pitchFamily="34" charset="-120"/>
              </a:rPr>
              <a:t>IV kongres Informatyka dla Ludzi Lasu |  2026</a:t>
            </a:r>
            <a:endParaRPr lang="pl-PL" sz="1200" noProof="0">
              <a:latin typeface="Helvetica 75 Bold" panose="020B0804020202020204" pitchFamily="34" charset="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AE3286ED-65BA-B7EE-64C4-1BB1F0BF20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950" y="2834640"/>
            <a:ext cx="2212658" cy="22126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range Polska">
  <a:themeElements>
    <a:clrScheme name="Orange Czarny Pomocnicze">
      <a:dk1>
        <a:srgbClr val="FFFFFF"/>
      </a:dk1>
      <a:lt1>
        <a:srgbClr val="000000"/>
      </a:lt1>
      <a:dk2>
        <a:srgbClr val="8F8F8F"/>
      </a:dk2>
      <a:lt2>
        <a:srgbClr val="FF7900"/>
      </a:lt2>
      <a:accent1>
        <a:srgbClr val="FF7900"/>
      </a:accent1>
      <a:accent2>
        <a:srgbClr val="4BB4E6"/>
      </a:accent2>
      <a:accent3>
        <a:srgbClr val="50BE87"/>
      </a:accent3>
      <a:accent4>
        <a:srgbClr val="FFB4E6"/>
      </a:accent4>
      <a:accent5>
        <a:srgbClr val="A885D8"/>
      </a:accent5>
      <a:accent6>
        <a:srgbClr val="FFD200"/>
      </a:accent6>
      <a:hlink>
        <a:srgbClr val="FF7900"/>
      </a:hlink>
      <a:folHlink>
        <a:srgbClr val="FF7900"/>
      </a:folHlink>
    </a:clrScheme>
    <a:fontScheme name="Helvetica 75 Bold">
      <a:majorFont>
        <a:latin typeface="Helvetica 75 Bold"/>
        <a:ea typeface=""/>
        <a:cs typeface=""/>
      </a:majorFont>
      <a:minorFont>
        <a:latin typeface="Helvetica 75 Bold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 dirty="0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m" id="{3DD4279E-1926-42BE-A299-8F38C3E49880}" vid="{73C66F0B-BE6C-42DC-B173-5C9B4825F9D8}"/>
    </a:ext>
  </a:extLst>
</a:theme>
</file>

<file path=ppt/theme/theme2.xml><?xml version="1.0" encoding="utf-8"?>
<a:theme xmlns:a="http://schemas.openxmlformats.org/drawingml/2006/main" name="2_OPL_template_external">
  <a:themeElements>
    <a:clrScheme name="Orange Czarny Pomocnicze">
      <a:dk1>
        <a:srgbClr val="FFFFFF"/>
      </a:dk1>
      <a:lt1>
        <a:srgbClr val="000000"/>
      </a:lt1>
      <a:dk2>
        <a:srgbClr val="8F8F8F"/>
      </a:dk2>
      <a:lt2>
        <a:srgbClr val="FF7900"/>
      </a:lt2>
      <a:accent1>
        <a:srgbClr val="FF7900"/>
      </a:accent1>
      <a:accent2>
        <a:srgbClr val="4BB4E6"/>
      </a:accent2>
      <a:accent3>
        <a:srgbClr val="50BE87"/>
      </a:accent3>
      <a:accent4>
        <a:srgbClr val="FFB4E6"/>
      </a:accent4>
      <a:accent5>
        <a:srgbClr val="A885D8"/>
      </a:accent5>
      <a:accent6>
        <a:srgbClr val="FFD200"/>
      </a:accent6>
      <a:hlink>
        <a:srgbClr val="FF7900"/>
      </a:hlink>
      <a:folHlink>
        <a:srgbClr val="FF7900"/>
      </a:folHlink>
    </a:clrScheme>
    <a:fontScheme name="Orange">
      <a:majorFont>
        <a:latin typeface="Helvetica 75 Bold"/>
        <a:ea typeface=""/>
        <a:cs typeface=""/>
      </a:majorFont>
      <a:minorFont>
        <a:latin typeface="Helvetica 75 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 dirty="0" smtClean="0">
            <a:solidFill>
              <a:srgbClr val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non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E07E2824-F2F1-46C7-9FD4-7110CB3EC7FF}" vid="{E3C740B2-4D30-4AAA-BFC0-5E2724960AC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range Czarny Pomocnicze">
    <a:dk1>
      <a:srgbClr val="FFFFFF"/>
    </a:dk1>
    <a:lt1>
      <a:srgbClr val="000000"/>
    </a:lt1>
    <a:dk2>
      <a:srgbClr val="8F8F8F"/>
    </a:dk2>
    <a:lt2>
      <a:srgbClr val="FF7900"/>
    </a:lt2>
    <a:accent1>
      <a:srgbClr val="FF7900"/>
    </a:accent1>
    <a:accent2>
      <a:srgbClr val="4BB4E6"/>
    </a:accent2>
    <a:accent3>
      <a:srgbClr val="50BE87"/>
    </a:accent3>
    <a:accent4>
      <a:srgbClr val="FFB4E6"/>
    </a:accent4>
    <a:accent5>
      <a:srgbClr val="A885D8"/>
    </a:accent5>
    <a:accent6>
      <a:srgbClr val="FFD200"/>
    </a:accent6>
    <a:hlink>
      <a:srgbClr val="FF7900"/>
    </a:hlink>
    <a:folHlink>
      <a:srgbClr val="FF79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5B64F32F46AAA4A847CCD1B2E6226CB" ma:contentTypeVersion="3" ma:contentTypeDescription="Utwórz nowy dokument." ma:contentTypeScope="" ma:versionID="5f065ae0cab36c91ef270a4f2df74ca9">
  <xsd:schema xmlns:xsd="http://www.w3.org/2001/XMLSchema" xmlns:xs="http://www.w3.org/2001/XMLSchema" xmlns:p="http://schemas.microsoft.com/office/2006/metadata/properties" xmlns:ns2="d414236b-4f15-45b8-a3fb-77444701f825" targetNamespace="http://schemas.microsoft.com/office/2006/metadata/properties" ma:root="true" ma:fieldsID="7901eecb6cc0d017ec051c4ac5c048eb" ns2:_="">
    <xsd:import namespace="d414236b-4f15-45b8-a3fb-77444701f8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14236b-4f15-45b8-a3fb-77444701f8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6651CD2-DE2F-493E-BFFD-50A1EF4E764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BC0E57-D962-46D7-A7BF-20B94A754918}">
  <ds:schemaRefs>
    <ds:schemaRef ds:uri="d414236b-4f15-45b8-a3fb-77444701f8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FF7BC96-D139-4EAE-A4FB-0F9D08F43859}">
  <ds:schemaRefs>
    <ds:schemaRef ds:uri="d414236b-4f15-45b8-a3fb-77444701f82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e6c818a6-e1a0-4a6e-a969-20d857c5dc62}" enabled="1" method="Standard" siteId="{90c7a20a-f34b-40bf-bc48-b9253b6f5d2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Application>Microsoft Office PowerPoint</Application>
  <PresentationFormat>On-screen Show (16:9)</PresentationFormat>
  <Slides>18</Slides>
  <Notes>10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Orange Polska</vt:lpstr>
      <vt:lpstr>2_OPL_template_external</vt:lpstr>
      <vt:lpstr>Łączność, która napędza leśnictwo: stabilna sieć Orange jako fundament pracy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ORANGE FT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Prezentacje Orange Podręcznik</dc:title>
  <dc:creator>Artur Grabias</dc:creator>
  <cp:revision>4</cp:revision>
  <dcterms:created xsi:type="dcterms:W3CDTF">2020-03-22T16:33:59Z</dcterms:created>
  <dcterms:modified xsi:type="dcterms:W3CDTF">2026-09-08T12:06:56Z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0x01010015B64F32F46AAA4A847CCD1B2E6226CB</vt:lpwstr>
  </property>
  <property fmtid="{D5CDD505-2E9C-101B-9397-08002B2CF9AE}" pid="3" name="Offisync_ProviderInitializationData">
    <vt:lpwstr>https://plazza.orange.com</vt:lpwstr>
  </property>
  <property fmtid="{D5CDD505-2E9C-101B-9397-08002B2CF9AE}" pid="4" name="Offisync_UniqueId">
    <vt:lpwstr>1826113</vt:lpwstr>
  </property>
  <property fmtid="{D5CDD505-2E9C-101B-9397-08002B2CF9AE}" pid="5" name="Jive_VersionGuid">
    <vt:lpwstr>b7e3e7a1-f801-4dfa-a969-1ca04c2efeb6</vt:lpwstr>
  </property>
  <property fmtid="{D5CDD505-2E9C-101B-9397-08002B2CF9AE}" pid="6" name="Jive_LatestUserAccountName">
    <vt:lpwstr>magdalena.kazmirowicz@orange.com</vt:lpwstr>
  </property>
  <property fmtid="{D5CDD505-2E9C-101B-9397-08002B2CF9AE}" pid="7" name="Offisync_UpdateToken">
    <vt:lpwstr>1</vt:lpwstr>
  </property>
  <property fmtid="{D5CDD505-2E9C-101B-9397-08002B2CF9AE}" pid="8" name="Offisync_ServerID">
    <vt:lpwstr>1abe28f6-4eb5-42e6-bbff-1356c852cf7b</vt:lpwstr>
  </property>
  <property fmtid="{D5CDD505-2E9C-101B-9397-08002B2CF9AE}" pid="9" name="Jive_ModifiedButNotPublished">
    <vt:lpwstr/>
  </property>
  <property fmtid="{D5CDD505-2E9C-101B-9397-08002B2CF9AE}" pid="10" name="ClassificationContentMarkingFooterText">
    <vt:lpwstr>Orange Restricted</vt:lpwstr>
  </property>
  <property fmtid="{D5CDD505-2E9C-101B-9397-08002B2CF9AE}" pid="11" name="ClassificationContentMarkingFooterLocations">
    <vt:lpwstr>Orange Polska:5\9_OPL_template_external:5\10_Office Theme:3\16_Office Theme:10\OPL_template_external:5\1_OPL_template_external:5\1_Motyw pakietu Office:8\12_Office Theme:3\Motyw pakietu Office:8\2_OPL_template_external:5\Thème Office:8\Projekt niestandard</vt:lpwstr>
  </property>
</Properties>
</file>