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617" r:id="rId2"/>
    <p:sldId id="779" r:id="rId3"/>
    <p:sldId id="789" r:id="rId4"/>
    <p:sldId id="790" r:id="rId5"/>
    <p:sldId id="797" r:id="rId6"/>
    <p:sldId id="809" r:id="rId7"/>
    <p:sldId id="810" r:id="rId8"/>
    <p:sldId id="811" r:id="rId9"/>
    <p:sldId id="812" r:id="rId10"/>
    <p:sldId id="804" r:id="rId11"/>
    <p:sldId id="805" r:id="rId12"/>
    <p:sldId id="791" r:id="rId13"/>
    <p:sldId id="792" r:id="rId14"/>
    <p:sldId id="793" r:id="rId15"/>
    <p:sldId id="794" r:id="rId16"/>
    <p:sldId id="795" r:id="rId17"/>
    <p:sldId id="796" r:id="rId18"/>
    <p:sldId id="798" r:id="rId19"/>
    <p:sldId id="799" r:id="rId20"/>
    <p:sldId id="801" r:id="rId21"/>
    <p:sldId id="800" r:id="rId22"/>
    <p:sldId id="802" r:id="rId23"/>
    <p:sldId id="803" r:id="rId24"/>
    <p:sldId id="807" r:id="rId25"/>
    <p:sldId id="808" r:id="rId26"/>
    <p:sldId id="775" r:id="rId27"/>
    <p:sldId id="378" r:id="rId28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weł Wawak" initials="PW" lastIdx="4" clrIdx="0">
    <p:extLst>
      <p:ext uri="{19B8F6BF-5375-455C-9EA6-DF929625EA0E}">
        <p15:presenceInfo xmlns:p15="http://schemas.microsoft.com/office/powerpoint/2012/main" userId="S-1-5-21-1258824510-3303949563-3469234235-4951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15023"/>
    <a:srgbClr val="005023"/>
    <a:srgbClr val="0000FF"/>
    <a:srgbClr val="AE0008"/>
    <a:srgbClr val="C2CC00"/>
    <a:srgbClr val="333300"/>
    <a:srgbClr val="5C5107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227" autoAdjust="0"/>
    <p:restoredTop sz="96362" autoAdjust="0"/>
  </p:normalViewPr>
  <p:slideViewPr>
    <p:cSldViewPr>
      <p:cViewPr varScale="1">
        <p:scale>
          <a:sx n="111" d="100"/>
          <a:sy n="111" d="100"/>
        </p:scale>
        <p:origin x="12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/>
              <a:t>Kliknij, aby edytować style wzorca tekstu</a:t>
            </a:r>
          </a:p>
          <a:p>
            <a:pPr lvl="1"/>
            <a:r>
              <a:rPr lang="pl-PL" altLang="pl-PL" noProof="0"/>
              <a:t>Drugi poziom</a:t>
            </a:r>
          </a:p>
          <a:p>
            <a:pPr lvl="2"/>
            <a:r>
              <a:rPr lang="pl-PL" altLang="pl-PL" noProof="0"/>
              <a:t>Trzeci poziom</a:t>
            </a:r>
          </a:p>
          <a:p>
            <a:pPr lvl="3"/>
            <a:r>
              <a:rPr lang="pl-PL" altLang="pl-PL" noProof="0"/>
              <a:t>Czwarty poziom</a:t>
            </a:r>
          </a:p>
          <a:p>
            <a:pPr lvl="4"/>
            <a:r>
              <a:rPr lang="pl-PL" altLang="pl-PL" noProof="0"/>
              <a:t>Piąty poziom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1708F6B-E2E8-4DD2-BD37-3F39B1A577E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71503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88499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3898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2804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11692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64065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73858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558870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8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09502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9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200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66086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52439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1249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63776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728879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49907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19970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81490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18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92436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19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724709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20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379758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21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475054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22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878194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23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107676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24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186611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25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395439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dirty="0"/>
              <a:t>Dzień dobry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708F6B-E2E8-4DD2-BD37-3F39B1A577E6}" type="slidenum">
              <a:rPr lang="pl-PL" altLang="pl-PL" smtClean="0"/>
              <a:pPr>
                <a:defRPr/>
              </a:pPr>
              <a:t>26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27955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1" y="2060577"/>
            <a:ext cx="7129463" cy="1470025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tytułu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1" y="3860800"/>
            <a:ext cx="7129463" cy="17526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3038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966610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988387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539751" y="1557340"/>
            <a:ext cx="3956050" cy="44973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557340"/>
            <a:ext cx="3956050" cy="44973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507027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7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9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9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41606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434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943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287047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7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07127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962737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50038" y="908051"/>
            <a:ext cx="2036762" cy="514667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539751" y="908051"/>
            <a:ext cx="5957888" cy="514667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75332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908050"/>
            <a:ext cx="8075612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1" y="1557340"/>
            <a:ext cx="8064500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Trzeci poziom</a:t>
            </a:r>
          </a:p>
          <a:p>
            <a:pPr lvl="2"/>
            <a:r>
              <a:rPr lang="pl-PL" altLang="pl-PL"/>
              <a:t>Czwarty poziom</a:t>
            </a:r>
          </a:p>
          <a:p>
            <a:pPr lvl="3"/>
            <a:r>
              <a:rPr lang="pl-PL" altLang="pl-PL"/>
              <a:t>Piąty poziom</a:t>
            </a:r>
          </a:p>
        </p:txBody>
      </p:sp>
      <p:sp>
        <p:nvSpPr>
          <p:cNvPr id="1028" name="Text Box 8"/>
          <p:cNvSpPr txBox="1">
            <a:spLocks noChangeArrowheads="1"/>
          </p:cNvSpPr>
          <p:nvPr userDrawn="1"/>
        </p:nvSpPr>
        <p:spPr bwMode="auto">
          <a:xfrm>
            <a:off x="538164" y="6497640"/>
            <a:ext cx="7207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 algn="r"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fld id="{4AF95EE7-AFCB-4E5D-B9F8-70AE2C713B05}" type="slidenum">
              <a:rPr lang="pl-PL" altLang="pl-PL" sz="1000"/>
              <a:pPr algn="l" eaLnBrk="1" hangingPunct="1">
                <a:spcBef>
                  <a:spcPct val="50000"/>
                </a:spcBef>
              </a:pPr>
              <a:t>‹#›</a:t>
            </a:fld>
            <a:endParaRPr lang="pl-PL" altLang="pl-PL" sz="1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rgbClr val="00502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rgbClr val="005023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5023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5023"/>
        </a:buClr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5023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023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023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0.pn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8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lefon komórkowy, roślina, Liść, w pomieszczeniu&#10;&#10;Opis wygenerowany automatycznie">
            <a:extLst>
              <a:ext uri="{FF2B5EF4-FFF2-40B4-BE49-F238E27FC236}">
                <a16:creationId xmlns:a16="http://schemas.microsoft.com/office/drawing/2014/main" id="{8BC69ECC-C788-3963-7F03-DFCA738B2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1369"/>
            <a:ext cx="9144000" cy="4684502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 bwMode="auto">
          <a:xfrm>
            <a:off x="0" y="1521369"/>
            <a:ext cx="9144000" cy="179439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Prostokąt 5"/>
          <p:cNvSpPr/>
          <p:nvPr/>
        </p:nvSpPr>
        <p:spPr bwMode="auto">
          <a:xfrm>
            <a:off x="0" y="1521369"/>
            <a:ext cx="9144000" cy="179439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Prostokąt 6"/>
          <p:cNvSpPr/>
          <p:nvPr/>
        </p:nvSpPr>
        <p:spPr bwMode="auto">
          <a:xfrm>
            <a:off x="0" y="1700808"/>
            <a:ext cx="9180512" cy="706383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37752" y="3291228"/>
            <a:ext cx="643470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FontTx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pl-PL" altLang="pl-PL" sz="1050" b="0" dirty="0"/>
          </a:p>
        </p:txBody>
      </p:sp>
      <p:sp>
        <p:nvSpPr>
          <p:cNvPr id="9" name="Prostokąt 8"/>
          <p:cNvSpPr/>
          <p:nvPr/>
        </p:nvSpPr>
        <p:spPr bwMode="auto">
          <a:xfrm>
            <a:off x="0" y="5386913"/>
            <a:ext cx="9144000" cy="706383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Prostokąt 9"/>
          <p:cNvSpPr/>
          <p:nvPr/>
        </p:nvSpPr>
        <p:spPr bwMode="auto">
          <a:xfrm>
            <a:off x="0" y="4077072"/>
            <a:ext cx="9144000" cy="835570"/>
          </a:xfrm>
          <a:prstGeom prst="rect">
            <a:avLst/>
          </a:prstGeom>
          <a:solidFill>
            <a:schemeClr val="dk1">
              <a:alpha val="57000"/>
            </a:scheme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41319" y="5391062"/>
            <a:ext cx="6204725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1400" b="0" i="0" u="none" strike="noStrike" baseline="0" dirty="0">
              <a:latin typeface="Calibri" panose="020F0502020204030204" pitchFamily="34" charset="0"/>
            </a:endParaRPr>
          </a:p>
          <a:p>
            <a:r>
              <a:rPr lang="pl-PL" sz="1400" b="0" i="0" u="none" strike="noStrike" baseline="0" dirty="0">
                <a:latin typeface="Aptos" panose="020B0004020202020204" pitchFamily="34" charset="0"/>
              </a:rPr>
              <a:t>9-10 września 2026</a:t>
            </a:r>
            <a:r>
              <a:rPr lang="pl-PL" sz="1400" b="0" dirty="0">
                <a:latin typeface="Aptos" panose="020B0004020202020204" pitchFamily="34" charset="0"/>
              </a:rPr>
              <a:t>  |   </a:t>
            </a:r>
            <a:r>
              <a:rPr lang="pl-PL" sz="1400" b="0" i="0" u="none" strike="noStrike" baseline="0" dirty="0">
                <a:latin typeface="Aptos" panose="020B0004020202020204" pitchFamily="34" charset="0"/>
              </a:rPr>
              <a:t>IV Kongres Informatyka dla Ludzi Lasu</a:t>
            </a:r>
          </a:p>
          <a:p>
            <a:r>
              <a:rPr lang="pl-PL" sz="1200" b="0" i="0" u="none" strike="noStrike" baseline="0" dirty="0">
                <a:latin typeface="Aptos" panose="020B0004020202020204" pitchFamily="34" charset="0"/>
              </a:rPr>
              <a:t>CENTRUM EDUKACJI PRZYRODNICZO-LEŚNEJ  | ROGÓW</a:t>
            </a:r>
            <a:r>
              <a:rPr lang="pl-PL" sz="1800" b="0" i="0" u="none" strike="noStrike" baseline="0" dirty="0"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487363" y="5373216"/>
            <a:ext cx="237626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FontTx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pl-PL" sz="800" b="0" dirty="0">
                <a:latin typeface="Aptos" panose="020B0004020202020204" pitchFamily="34" charset="0"/>
              </a:rPr>
              <a:t>OPRACOWANIE:</a:t>
            </a:r>
          </a:p>
          <a:p>
            <a:pPr eaLnBrk="1" hangingPunct="1"/>
            <a:r>
              <a:rPr lang="pl-PL" altLang="pl-PL" sz="1400" b="0" dirty="0">
                <a:latin typeface="Aptos" panose="020B0004020202020204" pitchFamily="34" charset="0"/>
                <a:cs typeface="Nirmala UI Semilight" panose="020B0402040204020203" pitchFamily="34" charset="0"/>
              </a:rPr>
              <a:t>Paweł Wawak</a:t>
            </a:r>
          </a:p>
          <a:p>
            <a:pPr eaLnBrk="1" hangingPunct="1"/>
            <a:r>
              <a:rPr lang="pl-PL" altLang="pl-PL" sz="700" b="0" spc="300" dirty="0">
                <a:latin typeface="Aptos" panose="020B0004020202020204" pitchFamily="34" charset="0"/>
                <a:cs typeface="Nirmala UI Semilight" panose="020B0402040204020203" pitchFamily="34" charset="0"/>
              </a:rPr>
              <a:t>WYDZIAŁ INFORMATYKI</a:t>
            </a:r>
          </a:p>
          <a:p>
            <a:pPr eaLnBrk="1" hangingPunct="1"/>
            <a:r>
              <a:rPr lang="pl-PL" altLang="pl-PL" sz="700" b="0" dirty="0">
                <a:latin typeface="Aptos" panose="020B0004020202020204" pitchFamily="34" charset="0"/>
                <a:cs typeface="Nirmala UI Semilight" panose="020B0402040204020203" pitchFamily="34" charset="0"/>
              </a:rPr>
              <a:t>DYREKCJA GENERALNA LASÓW PAŃSTWOWYCH</a:t>
            </a:r>
          </a:p>
          <a:p>
            <a:pPr eaLnBrk="1" hangingPunct="1"/>
            <a:endParaRPr lang="pl-PL" altLang="pl-PL" sz="900" b="0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28921" y="4248295"/>
            <a:ext cx="7497999" cy="3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FontTx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b="0" i="0" u="none" strike="noStrike" baseline="0" dirty="0">
                <a:latin typeface="Aptos Display" panose="020B0004020202020204" pitchFamily="34" charset="0"/>
              </a:rPr>
              <a:t>EMM | </a:t>
            </a:r>
            <a:r>
              <a:rPr lang="pl-PL" sz="2800" b="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</a:rPr>
              <a:t>Enterprise </a:t>
            </a:r>
            <a:r>
              <a:rPr lang="pl-PL" sz="2800" b="0" dirty="0" err="1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</a:rPr>
              <a:t>Mobility</a:t>
            </a:r>
            <a:r>
              <a:rPr lang="pl-PL" sz="2800" b="0" dirty="0">
                <a:solidFill>
                  <a:schemeClr val="bg1">
                    <a:lumMod val="65000"/>
                  </a:schemeClr>
                </a:solidFill>
                <a:latin typeface="Aptos Display" panose="020B0004020202020204" pitchFamily="34" charset="0"/>
              </a:rPr>
              <a:t> Management</a:t>
            </a:r>
            <a:r>
              <a:rPr lang="pl-PL" sz="2800" b="0" i="0" u="none" strike="noStrike" baseline="0" dirty="0">
                <a:solidFill>
                  <a:srgbClr val="000000"/>
                </a:solidFill>
                <a:latin typeface="Aptos Display" panose="020B0004020202020204" pitchFamily="34" charset="0"/>
              </a:rPr>
              <a:t>	</a:t>
            </a:r>
          </a:p>
          <a:p>
            <a:pPr eaLnBrk="1" hangingPunct="1"/>
            <a:endParaRPr lang="pl-PL" altLang="pl-PL" sz="1100" b="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151" y="1611088"/>
            <a:ext cx="3891449" cy="389144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7872" y="3678329"/>
            <a:ext cx="1104568" cy="480247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920" y="2607421"/>
            <a:ext cx="761504" cy="761504"/>
          </a:xfrm>
          <a:prstGeom prst="rect">
            <a:avLst/>
          </a:prstGeom>
        </p:spPr>
      </p:pic>
      <p:pic>
        <p:nvPicPr>
          <p:cNvPr id="4" name="Obraz 3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5A192A5B-9417-48D4-B457-1FA4814644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16" y="262619"/>
            <a:ext cx="3413229" cy="118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01208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5" name="Obraz 4" descr="Obraz zawierający osoba, Telefon komórkowy, Przenośne urządzenie do komunikacji, gadżet&#10;&#10;Opis wygenerowany automatycznie">
            <a:extLst>
              <a:ext uri="{FF2B5EF4-FFF2-40B4-BE49-F238E27FC236}">
                <a16:creationId xmlns:a16="http://schemas.microsoft.com/office/drawing/2014/main" id="{6E796989-0949-4978-B9EE-1554EB7BCB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123"/>
            <a:ext cx="9144000" cy="5454189"/>
          </a:xfrm>
          <a:prstGeom prst="rect">
            <a:avLst/>
          </a:prstGeom>
        </p:spPr>
      </p:pic>
      <p:sp>
        <p:nvSpPr>
          <p:cNvPr id="9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Centralny System EMM </a:t>
            </a:r>
            <a:b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w Lasach Państwowych służy do </a:t>
            </a:r>
            <a:r>
              <a:rPr lang="pl-PL" sz="1800" b="1" dirty="0">
                <a:solidFill>
                  <a:schemeClr val="bg1"/>
                </a:solidFill>
                <a:latin typeface="Aptos" panose="020B0004020202020204" pitchFamily="34" charset="0"/>
              </a:rPr>
              <a:t>kompleksowego i bezpiecznego zarządzania urządzeniami mobilnymi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b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w całym przedsiębiorstwie, którego jednostki organizacyjne rozproszone są </a:t>
            </a:r>
            <a:b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w całym kraju.</a:t>
            </a:r>
          </a:p>
          <a:p>
            <a:pPr marL="0" indent="0">
              <a:buFontTx/>
              <a:buNone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Przeznaczony jest dla urządzeń mobilnych takich jak Smartfony i tablety </a:t>
            </a:r>
            <a:b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 systemem Android i iOS, które wymagają dostępu do zasobów firmowych i/lub przetwarzają dane firmowe.</a:t>
            </a:r>
            <a:endParaRPr lang="pl-PL" sz="1800" b="1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0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definicja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074281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5" name="Obraz 4" descr="Obraz zawierający osoba, Telefon komórkowy, Przenośne urządzenie do komunikacji, gadżet&#10;&#10;Opis wygenerowany automatycznie">
            <a:extLst>
              <a:ext uri="{FF2B5EF4-FFF2-40B4-BE49-F238E27FC236}">
                <a16:creationId xmlns:a16="http://schemas.microsoft.com/office/drawing/2014/main" id="{6E796989-0949-4978-B9EE-1554EB7BCB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6123"/>
            <a:ext cx="9144000" cy="5454189"/>
          </a:xfrm>
          <a:prstGeom prst="rect">
            <a:avLst/>
          </a:prstGeom>
        </p:spPr>
      </p:pic>
      <p:sp>
        <p:nvSpPr>
          <p:cNvPr id="9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EMM łączy w sobie: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zarządzanie urządzeniami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zarządzanie aplikacjami  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zarządzanie zawartością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zarządzanie pocztą</a:t>
            </a:r>
          </a:p>
          <a:p>
            <a:pPr marL="0" indent="0">
              <a:buNone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pracując w sieci publicznej (Internecie)</a:t>
            </a:r>
          </a:p>
          <a:p>
            <a:pPr marL="0" indent="0">
              <a:buFontTx/>
              <a:buNone/>
            </a:pPr>
            <a:endParaRPr lang="pl-PL" b="1" dirty="0"/>
          </a:p>
        </p:txBody>
      </p:sp>
      <p:sp>
        <p:nvSpPr>
          <p:cNvPr id="10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składniki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2" name="Symbol zastępczy zawartości 6">
            <a:extLst>
              <a:ext uri="{FF2B5EF4-FFF2-40B4-BE49-F238E27FC236}">
                <a16:creationId xmlns:a16="http://schemas.microsoft.com/office/drawing/2014/main" id="{A063BF88-F83B-E8EE-9629-D2C6E5818677}"/>
              </a:ext>
            </a:extLst>
          </p:cNvPr>
          <p:cNvSpPr txBox="1">
            <a:spLocks/>
          </p:cNvSpPr>
          <p:nvPr/>
        </p:nvSpPr>
        <p:spPr bwMode="auto">
          <a:xfrm>
            <a:off x="0" y="2992190"/>
            <a:ext cx="3995936" cy="504056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MDM  |  </a:t>
            </a:r>
            <a:r>
              <a:rPr lang="pl-PL" dirty="0">
                <a:solidFill>
                  <a:schemeClr val="bg1"/>
                </a:solidFill>
                <a:latin typeface="Aptos" panose="020B0004020202020204" pitchFamily="34" charset="0"/>
              </a:rPr>
              <a:t>MAM   |  </a:t>
            </a: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MCM | </a:t>
            </a:r>
            <a:r>
              <a:rPr lang="pl-PL" dirty="0">
                <a:solidFill>
                  <a:schemeClr val="bg1"/>
                </a:solidFill>
                <a:latin typeface="Aptos" panose="020B0004020202020204" pitchFamily="34" charset="0"/>
              </a:rPr>
              <a:t>MEM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3898BA9-CF14-FC0E-996E-F3C0BC0FD8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48" y="3635500"/>
            <a:ext cx="1143072" cy="797994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11B53E2-9724-5905-13A0-77E35F6754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318" y="3546973"/>
            <a:ext cx="909108" cy="797995"/>
          </a:xfrm>
          <a:prstGeom prst="rect">
            <a:avLst/>
          </a:prstGeom>
        </p:spPr>
      </p:pic>
      <p:pic>
        <p:nvPicPr>
          <p:cNvPr id="14" name="Obraz 13" descr="Obraz zawierający koło zębate, wyroby z metalu, koło, transport&#10;&#10;Opis wygenerowany automatycznie">
            <a:extLst>
              <a:ext uri="{FF2B5EF4-FFF2-40B4-BE49-F238E27FC236}">
                <a16:creationId xmlns:a16="http://schemas.microsoft.com/office/drawing/2014/main" id="{C002E00F-D67A-B706-0DFA-C696B29B94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68" y="3636725"/>
            <a:ext cx="823912" cy="823912"/>
          </a:xfrm>
          <a:prstGeom prst="rect">
            <a:avLst/>
          </a:prstGeom>
        </p:spPr>
      </p:pic>
      <p:pic>
        <p:nvPicPr>
          <p:cNvPr id="16" name="Obraz 15" descr="Obraz zawierający Sztuka dziecięca, ilustracja&#10;&#10;Opis wygenerowany automatycznie">
            <a:extLst>
              <a:ext uri="{FF2B5EF4-FFF2-40B4-BE49-F238E27FC236}">
                <a16:creationId xmlns:a16="http://schemas.microsoft.com/office/drawing/2014/main" id="{11F1C813-D422-50B3-D1F3-6668138E94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20" y="3584101"/>
            <a:ext cx="760868" cy="7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7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w pomieszczeniu, komputer, Urządzenie elektroniczne, Komputer PC&#10;&#10;Opis wygenerowany automatycznie">
            <a:extLst>
              <a:ext uri="{FF2B5EF4-FFF2-40B4-BE49-F238E27FC236}">
                <a16:creationId xmlns:a16="http://schemas.microsoft.com/office/drawing/2014/main" id="{79ED448B-0EDF-8749-83C1-3447F675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248"/>
            <a:ext cx="9650245" cy="5433088"/>
          </a:xfrm>
          <a:prstGeom prst="rect">
            <a:avLst/>
          </a:prstGeom>
        </p:spPr>
      </p:pic>
      <p:sp>
        <p:nvSpPr>
          <p:cNvPr id="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040560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Liczba urządzeń 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1400+</a:t>
            </a:r>
          </a:p>
          <a:p>
            <a:pPr marL="0" indent="0">
              <a:buFontTx/>
              <a:buNone/>
            </a:pPr>
            <a:endParaRPr lang="pl-PL" sz="1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1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1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Statystyki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3" name="Obraz 12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BD29054A-880D-6DE5-F0DB-1781BCEE18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132856"/>
            <a:ext cx="649516" cy="649516"/>
          </a:xfrm>
          <a:prstGeom prst="rect">
            <a:avLst/>
          </a:prstGeom>
          <a:effectLst>
            <a:glow rad="63500">
              <a:schemeClr val="bg1">
                <a:alpha val="97000"/>
              </a:schemeClr>
            </a:glow>
          </a:effectLst>
        </p:spPr>
      </p:pic>
      <p:pic>
        <p:nvPicPr>
          <p:cNvPr id="15" name="Obraz 14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D825BAA8-A974-D6EA-3CF7-00808F832D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060848"/>
            <a:ext cx="665378" cy="665378"/>
          </a:xfrm>
          <a:prstGeom prst="rect">
            <a:avLst/>
          </a:prstGeom>
          <a:effectLst>
            <a:glow rad="63500">
              <a:schemeClr val="bg1">
                <a:alpha val="97000"/>
              </a:schemeClr>
            </a:glow>
          </a:effectLst>
        </p:spPr>
      </p:pic>
      <p:sp>
        <p:nvSpPr>
          <p:cNvPr id="16" name="Symbol zastępczy zawartości 6">
            <a:extLst>
              <a:ext uri="{FF2B5EF4-FFF2-40B4-BE49-F238E27FC236}">
                <a16:creationId xmlns:a16="http://schemas.microsoft.com/office/drawing/2014/main" id="{3F732999-1C66-21AD-FDD4-4D30E16D65F9}"/>
              </a:ext>
            </a:extLst>
          </p:cNvPr>
          <p:cNvSpPr txBox="1">
            <a:spLocks/>
          </p:cNvSpPr>
          <p:nvPr/>
        </p:nvSpPr>
        <p:spPr bwMode="auto">
          <a:xfrm>
            <a:off x="5652120" y="2852936"/>
            <a:ext cx="1440160" cy="1034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sz="2800" b="0" dirty="0">
                <a:solidFill>
                  <a:schemeClr val="bg1"/>
                </a:solidFill>
                <a:latin typeface="Aptos" panose="020B0004020202020204" pitchFamily="34" charset="0"/>
              </a:rPr>
              <a:t>13 974</a:t>
            </a:r>
            <a:endParaRPr lang="pl-PL" sz="2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7" name="Symbol zastępczy zawartości 6">
            <a:extLst>
              <a:ext uri="{FF2B5EF4-FFF2-40B4-BE49-F238E27FC236}">
                <a16:creationId xmlns:a16="http://schemas.microsoft.com/office/drawing/2014/main" id="{95BA7B7F-34AF-F159-FB95-17366DC779D0}"/>
              </a:ext>
            </a:extLst>
          </p:cNvPr>
          <p:cNvSpPr txBox="1">
            <a:spLocks/>
          </p:cNvSpPr>
          <p:nvPr/>
        </p:nvSpPr>
        <p:spPr bwMode="auto">
          <a:xfrm>
            <a:off x="7398885" y="2726226"/>
            <a:ext cx="1440160" cy="10340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sz="2800" b="0" dirty="0">
                <a:solidFill>
                  <a:schemeClr val="bg1"/>
                </a:solidFill>
                <a:latin typeface="Aptos" panose="020B0004020202020204" pitchFamily="34" charset="0"/>
              </a:rPr>
              <a:t>70</a:t>
            </a:r>
            <a:r>
              <a:rPr lang="pl-PL" sz="3600" b="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endParaRPr lang="pl-PL" sz="36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9" name="Obraz 18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38216858-51B2-A59C-244C-2380EE212B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363" y="3873242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20" name="Obraz 19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A02D6806-FA65-E4E7-B851-FA8807A6D9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590" y="3872026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21" name="Obraz 20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BF033F40-E8F0-DECD-FC9B-3C830EA7B4F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234" y="3872026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22" name="Obraz 2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6E33C6CE-5839-E26C-AA47-B03B247D00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648" y="3861048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23" name="Obraz 22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9B355B3C-CB45-0F1D-D240-9E4E35158C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360" y="3870810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sp>
        <p:nvSpPr>
          <p:cNvPr id="35" name="Symbol zastępczy zawartości 6">
            <a:extLst>
              <a:ext uri="{FF2B5EF4-FFF2-40B4-BE49-F238E27FC236}">
                <a16:creationId xmlns:a16="http://schemas.microsoft.com/office/drawing/2014/main" id="{98D8D6E6-E796-E3DE-41F1-7D90F4746BD1}"/>
              </a:ext>
            </a:extLst>
          </p:cNvPr>
          <p:cNvSpPr txBox="1">
            <a:spLocks/>
          </p:cNvSpPr>
          <p:nvPr/>
        </p:nvSpPr>
        <p:spPr bwMode="auto">
          <a:xfrm>
            <a:off x="5089067" y="3429000"/>
            <a:ext cx="3753889" cy="1034080"/>
          </a:xfrm>
          <a:prstGeom prst="rect">
            <a:avLst/>
          </a:prstGeom>
          <a:noFill/>
          <a:ln>
            <a:noFill/>
          </a:ln>
          <a:effectLst>
            <a:glow rad="25400">
              <a:schemeClr val="bg1">
                <a:alpha val="99000"/>
              </a:schemeClr>
            </a:glow>
          </a:effectLst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Leśniczowie i Podleśniczowie</a:t>
            </a:r>
            <a:endParaRPr lang="pl-PL" sz="1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36" name="Symbol zastępczy zawartości 6">
            <a:extLst>
              <a:ext uri="{FF2B5EF4-FFF2-40B4-BE49-F238E27FC236}">
                <a16:creationId xmlns:a16="http://schemas.microsoft.com/office/drawing/2014/main" id="{900DFEE7-EC99-8783-D94D-01A2C2262509}"/>
              </a:ext>
            </a:extLst>
          </p:cNvPr>
          <p:cNvSpPr txBox="1">
            <a:spLocks/>
          </p:cNvSpPr>
          <p:nvPr/>
        </p:nvSpPr>
        <p:spPr bwMode="auto">
          <a:xfrm>
            <a:off x="5089066" y="5280726"/>
            <a:ext cx="3753889" cy="111562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Pracownicy biurowi         Straż Leśna</a:t>
            </a:r>
            <a:endParaRPr lang="pl-PL" sz="1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37" name="Symbol zastępczy zawartości 6">
            <a:extLst>
              <a:ext uri="{FF2B5EF4-FFF2-40B4-BE49-F238E27FC236}">
                <a16:creationId xmlns:a16="http://schemas.microsoft.com/office/drawing/2014/main" id="{119CCCAA-2FD3-0C3E-DB04-0E044F539D7D}"/>
              </a:ext>
            </a:extLst>
          </p:cNvPr>
          <p:cNvSpPr txBox="1">
            <a:spLocks/>
          </p:cNvSpPr>
          <p:nvPr/>
        </p:nvSpPr>
        <p:spPr bwMode="auto">
          <a:xfrm>
            <a:off x="5081401" y="4401603"/>
            <a:ext cx="3753889" cy="1115629"/>
          </a:xfrm>
          <a:prstGeom prst="rect">
            <a:avLst/>
          </a:prstGeom>
          <a:noFill/>
          <a:ln>
            <a:noFill/>
          </a:ln>
          <a:effectLst>
            <a:glow rad="12700">
              <a:schemeClr val="bg1">
                <a:alpha val="39000"/>
              </a:schemeClr>
            </a:glow>
          </a:effectLst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Pozostali pracownicy terenowi</a:t>
            </a:r>
            <a:endParaRPr lang="pl-PL" sz="1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sz="20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38" name="Obraz 37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305BCF30-C55D-8B51-EE64-B41EDF1B69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433" y="3873242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39" name="Obraz 38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EE16D176-B5AB-9AC3-0D41-3BF976EC12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660" y="3872026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40" name="Obraz 39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23907BA0-D9B1-20EA-5388-33F4EF804C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304" y="3872026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41" name="Obraz 40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6BD03BC6-B648-3135-8BD4-67FB88FBCE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718" y="3861048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42" name="Obraz 4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750B6EB2-A004-27FE-7D47-37C0297F9D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30" y="3870810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2" name="Obraz 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970DED33-4CBF-D773-DD01-5697A32E4D3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54" y="4771161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4" name="Obraz 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D1C3278B-B1DB-2A89-DC4A-D0647A7367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068" y="4760183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5" name="Obraz 4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ABF2B834-578C-55B6-3C87-9BD3E820C3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780" y="4769945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6" name="Obraz 5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21CE64EE-AA0F-2911-33CA-14E990E0B5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071" y="5650284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9" name="Obraz 8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4DD2FC32-3908-0A53-1330-E357B3D2A8D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85" y="5639306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10" name="Obraz 9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40A57146-9368-EB81-9CD3-1229FA3455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2197" y="5649068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12" name="Obraz 1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8F8C6059-D511-6883-8511-A834AA3EED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36" y="5650284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14" name="Obraz 1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1F5E9DE8-F3BF-2BF3-7709-019FE63879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750" y="5639306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  <p:pic>
        <p:nvPicPr>
          <p:cNvPr id="18" name="Obraz 17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75FF0361-34E2-DF82-811D-4E28E6FEA1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462" y="5649068"/>
            <a:ext cx="521871" cy="521871"/>
          </a:xfrm>
          <a:prstGeom prst="rect">
            <a:avLst/>
          </a:prstGeom>
          <a:effectLst>
            <a:glow rad="25400">
              <a:schemeClr val="bg1">
                <a:alpha val="9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2904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w pomieszczeniu, komputer, Urządzenie elektroniczne, Komputer PC&#10;&#10;Opis wygenerowany automatycznie">
            <a:extLst>
              <a:ext uri="{FF2B5EF4-FFF2-40B4-BE49-F238E27FC236}">
                <a16:creationId xmlns:a16="http://schemas.microsoft.com/office/drawing/2014/main" id="{79ED448B-0EDF-8749-83C1-3447F675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248"/>
            <a:ext cx="9650245" cy="5433088"/>
          </a:xfrm>
          <a:prstGeom prst="rect">
            <a:avLst/>
          </a:prstGeom>
        </p:spPr>
      </p:pic>
      <p:sp>
        <p:nvSpPr>
          <p:cNvPr id="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84576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Urządzenia </a:t>
            </a:r>
            <a:r>
              <a:rPr lang="pl-PL" sz="1800" u="sng" dirty="0">
                <a:solidFill>
                  <a:schemeClr val="bg1"/>
                </a:solidFill>
                <a:latin typeface="Aptos" panose="020B0004020202020204" pitchFamily="34" charset="0"/>
              </a:rPr>
              <a:t>nie objęte 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oprogramowaniem EMM:</a:t>
            </a:r>
          </a:p>
          <a:p>
            <a:pPr marL="0" indent="0">
              <a:buFontTx/>
              <a:buNone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Służbowe telefony służące do komunikacji głosowej, nie posiadające dostępu do zasobów firmowych oraz nie przetwarzających danych firmowych</a:t>
            </a:r>
          </a:p>
          <a:p>
            <a:pPr>
              <a:buFont typeface="Wingdings" panose="05000000000000000000" pitchFamily="2" charset="2"/>
              <a:buChar char="§"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Służbowe telefony np. do obsługi technologii i skanera </a:t>
            </a:r>
            <a:r>
              <a:rPr lang="pl-PL" sz="1800" b="0" dirty="0" err="1">
                <a:solidFill>
                  <a:schemeClr val="bg1"/>
                </a:solidFill>
                <a:latin typeface="Aptos" panose="020B0004020202020204" pitchFamily="34" charset="0"/>
              </a:rPr>
              <a:t>LiDAR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 na iPhone Pro (dane firmowe nie są przechowywane na urządzeniu)</a:t>
            </a:r>
          </a:p>
          <a:p>
            <a:pPr>
              <a:buFont typeface="Wingdings" panose="05000000000000000000" pitchFamily="2" charset="2"/>
              <a:buChar char="§"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Służbowe telefony do obsługi dronów (kontrolery), które wymagają niezaufanych aplikacji.</a:t>
            </a:r>
            <a:endParaRPr lang="pl-PL" sz="1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1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Statystyki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236009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w pomieszczeniu, komputer, Urządzenie elektroniczne, Komputer PC&#10;&#10;Opis wygenerowany automatycznie">
            <a:extLst>
              <a:ext uri="{FF2B5EF4-FFF2-40B4-BE49-F238E27FC236}">
                <a16:creationId xmlns:a16="http://schemas.microsoft.com/office/drawing/2014/main" id="{79ED448B-0EDF-8749-83C1-3447F675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248"/>
            <a:ext cx="9650245" cy="5433088"/>
          </a:xfrm>
          <a:prstGeom prst="rect">
            <a:avLst/>
          </a:prstGeom>
        </p:spPr>
      </p:pic>
      <p:sp>
        <p:nvSpPr>
          <p:cNvPr id="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040560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1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Charakterystyka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76A201BF-3122-1871-48E2-7CF3BA0F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584" y="3278831"/>
            <a:ext cx="914401" cy="481263"/>
          </a:xfrm>
          <a:prstGeom prst="rect">
            <a:avLst/>
          </a:prstGeom>
          <a:solidFill>
            <a:schemeClr val="accent1">
              <a:alpha val="99000"/>
            </a:schemeClr>
          </a:solidFill>
          <a:effectLst>
            <a:glow rad="152400">
              <a:schemeClr val="accent1">
                <a:alpha val="41000"/>
              </a:schemeClr>
            </a:glow>
            <a:reflection stA="63000" endPos="65000" dist="50800" dir="5400000" sy="-100000" algn="bl" rotWithShape="0"/>
          </a:effectLst>
        </p:spPr>
      </p:pic>
      <p:pic>
        <p:nvPicPr>
          <p:cNvPr id="28" name="Obraz 27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AED634BE-E51F-D56F-36E1-0FE969EFD0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563" y="3429000"/>
            <a:ext cx="1163370" cy="990836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  <p:pic>
        <p:nvPicPr>
          <p:cNvPr id="32" name="Obraz 3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9B355B3C-CB45-0F1D-D240-9E4E35158C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329" y="2776609"/>
            <a:ext cx="2295618" cy="2295618"/>
          </a:xfrm>
          <a:prstGeom prst="rect">
            <a:avLst/>
          </a:prstGeom>
          <a:effectLst>
            <a:glow rad="177800">
              <a:schemeClr val="bg1">
                <a:alpha val="39000"/>
              </a:schemeClr>
            </a:glow>
          </a:effectLst>
        </p:spPr>
      </p:pic>
      <p:pic>
        <p:nvPicPr>
          <p:cNvPr id="33" name="Obraz 32" descr="Obraz zawierający zrzut ekranu, Telefon komórkowy, gadżet, Komunikator&#10;&#10;Opis wygenerowany automatycznie">
            <a:extLst>
              <a:ext uri="{FF2B5EF4-FFF2-40B4-BE49-F238E27FC236}">
                <a16:creationId xmlns:a16="http://schemas.microsoft.com/office/drawing/2014/main" id="{53D1A66B-DB38-8EE5-08F4-9D725BD9C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190" y="2522537"/>
            <a:ext cx="2965055" cy="2965055"/>
          </a:xfrm>
          <a:prstGeom prst="rect">
            <a:avLst/>
          </a:prstGeom>
          <a:effectLst>
            <a:glow rad="50800">
              <a:schemeClr val="accent1">
                <a:alpha val="40000"/>
              </a:schemeClr>
            </a:glow>
          </a:effectLst>
        </p:spPr>
      </p:pic>
      <p:pic>
        <p:nvPicPr>
          <p:cNvPr id="34" name="Obraz 3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CD889BEE-5683-B4BF-17A3-B20DFE0377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21" y="4032160"/>
            <a:ext cx="804791" cy="804791"/>
          </a:xfrm>
          <a:prstGeom prst="rect">
            <a:avLst/>
          </a:prstGeom>
          <a:effectLst>
            <a:glow rad="177800">
              <a:schemeClr val="bg1">
                <a:alpha val="3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795790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w pomieszczeniu, komputer, Urządzenie elektroniczne, Komputer PC&#10;&#10;Opis wygenerowany automatycznie">
            <a:extLst>
              <a:ext uri="{FF2B5EF4-FFF2-40B4-BE49-F238E27FC236}">
                <a16:creationId xmlns:a16="http://schemas.microsoft.com/office/drawing/2014/main" id="{79ED448B-0EDF-8749-83C1-3447F675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248"/>
            <a:ext cx="9650245" cy="5433088"/>
          </a:xfrm>
          <a:prstGeom prst="rect">
            <a:avLst/>
          </a:prstGeom>
        </p:spPr>
      </p:pic>
      <p:sp>
        <p:nvSpPr>
          <p:cNvPr id="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040560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1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Charakterystyka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2" name="Obraz 11" descr="Obraz zawierający zrzut ekranu, Telefon komórkowy, gadżet, Komunikator&#10;&#10;Opis wygenerowany automatycznie">
            <a:extLst>
              <a:ext uri="{FF2B5EF4-FFF2-40B4-BE49-F238E27FC236}">
                <a16:creationId xmlns:a16="http://schemas.microsoft.com/office/drawing/2014/main" id="{53D1A66B-DB38-8EE5-08F4-9D725BD9C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44265"/>
            <a:ext cx="2965055" cy="2965055"/>
          </a:xfrm>
          <a:prstGeom prst="rect">
            <a:avLst/>
          </a:prstGeom>
          <a:effectLst>
            <a:glow rad="50800">
              <a:schemeClr val="accent1">
                <a:alpha val="40000"/>
              </a:schemeClr>
            </a:glow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76A201BF-3122-1871-48E2-7CF3BA0F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506" y="4100559"/>
            <a:ext cx="914401" cy="481263"/>
          </a:xfrm>
          <a:prstGeom prst="rect">
            <a:avLst/>
          </a:prstGeom>
          <a:solidFill>
            <a:schemeClr val="accent1">
              <a:alpha val="99000"/>
            </a:schemeClr>
          </a:solidFill>
          <a:effectLst>
            <a:glow rad="152400">
              <a:schemeClr val="accent1">
                <a:alpha val="41000"/>
              </a:schemeClr>
            </a:glow>
            <a:reflection stA="63000" endPos="65000" dist="50800" dir="5400000" sy="-100000" algn="bl" rotWithShape="0"/>
          </a:effectLst>
        </p:spPr>
      </p:pic>
      <p:pic>
        <p:nvPicPr>
          <p:cNvPr id="4" name="Obraz 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DCA0E33A-581F-6CE0-A1FD-A1C404C273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447" y="1081745"/>
            <a:ext cx="2294384" cy="2294384"/>
          </a:xfrm>
          <a:prstGeom prst="rect">
            <a:avLst/>
          </a:prstGeom>
          <a:effectLst>
            <a:glow rad="114300">
              <a:schemeClr val="bg1">
                <a:alpha val="51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559001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w pomieszczeniu, komputer, Urządzenie elektroniczne, Komputer PC&#10;&#10;Opis wygenerowany automatycznie">
            <a:extLst>
              <a:ext uri="{FF2B5EF4-FFF2-40B4-BE49-F238E27FC236}">
                <a16:creationId xmlns:a16="http://schemas.microsoft.com/office/drawing/2014/main" id="{79ED448B-0EDF-8749-83C1-3447F675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248"/>
            <a:ext cx="9650245" cy="5433088"/>
          </a:xfrm>
          <a:prstGeom prst="rect">
            <a:avLst/>
          </a:prstGeom>
        </p:spPr>
      </p:pic>
      <p:sp>
        <p:nvSpPr>
          <p:cNvPr id="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040560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1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Charakterystyka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2" name="Obraz 11" descr="Obraz zawierający zrzut ekranu, Telefon komórkowy, gadżet, Komunikator&#10;&#10;Opis wygenerowany automatycznie">
            <a:extLst>
              <a:ext uri="{FF2B5EF4-FFF2-40B4-BE49-F238E27FC236}">
                <a16:creationId xmlns:a16="http://schemas.microsoft.com/office/drawing/2014/main" id="{53D1A66B-DB38-8EE5-08F4-9D725BD9C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344265"/>
            <a:ext cx="2965055" cy="2965055"/>
          </a:xfrm>
          <a:prstGeom prst="rect">
            <a:avLst/>
          </a:prstGeom>
          <a:effectLst>
            <a:glow rad="50800">
              <a:schemeClr val="accent1">
                <a:alpha val="40000"/>
              </a:schemeClr>
            </a:glow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76A201BF-3122-1871-48E2-7CF3BA0F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506" y="4100559"/>
            <a:ext cx="914401" cy="481263"/>
          </a:xfrm>
          <a:prstGeom prst="rect">
            <a:avLst/>
          </a:prstGeom>
          <a:solidFill>
            <a:schemeClr val="accent1">
              <a:alpha val="99000"/>
            </a:schemeClr>
          </a:solidFill>
          <a:effectLst>
            <a:glow rad="152400">
              <a:schemeClr val="accent1">
                <a:alpha val="41000"/>
              </a:schemeClr>
            </a:glow>
            <a:reflection stA="63000" endPos="65000" dist="50800" dir="5400000" sy="-100000" algn="bl" rotWithShape="0"/>
          </a:effectLst>
        </p:spPr>
      </p:pic>
      <p:pic>
        <p:nvPicPr>
          <p:cNvPr id="9" name="Obraz 8" descr="Obraz zawierający logo, Grafika, symbol, Czcionka&#10;&#10;Opis wygenerowany automatycznie">
            <a:extLst>
              <a:ext uri="{FF2B5EF4-FFF2-40B4-BE49-F238E27FC236}">
                <a16:creationId xmlns:a16="http://schemas.microsoft.com/office/drawing/2014/main" id="{C2E70D22-09FD-1E5F-3600-4EB7CE17EB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111" y="408134"/>
            <a:ext cx="3933056" cy="3933056"/>
          </a:xfrm>
          <a:prstGeom prst="rect">
            <a:avLst/>
          </a:prstGeom>
          <a:effectLst>
            <a:glow rad="1397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05772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w pomieszczeniu, komputer, Urządzenie elektroniczne, Komputer PC&#10;&#10;Opis wygenerowany automatycznie">
            <a:extLst>
              <a:ext uri="{FF2B5EF4-FFF2-40B4-BE49-F238E27FC236}">
                <a16:creationId xmlns:a16="http://schemas.microsoft.com/office/drawing/2014/main" id="{79ED448B-0EDF-8749-83C1-3447F675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248"/>
            <a:ext cx="9650245" cy="5433088"/>
          </a:xfrm>
          <a:prstGeom prst="rect">
            <a:avLst/>
          </a:prstGeom>
        </p:spPr>
      </p:pic>
      <p:sp>
        <p:nvSpPr>
          <p:cNvPr id="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040560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pl-PL" sz="2400" b="0" dirty="0">
                <a:solidFill>
                  <a:schemeClr val="bg1"/>
                </a:solidFill>
                <a:latin typeface="Aptos" panose="020B0004020202020204" pitchFamily="34" charset="0"/>
              </a:rPr>
              <a:t>Konsola zarządzająca dla Administratorów</a:t>
            </a:r>
          </a:p>
          <a:p>
            <a:pPr marL="0" indent="0" algn="ctr">
              <a:buFontTx/>
              <a:buNone/>
            </a:pPr>
            <a:endParaRPr lang="pl-PL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Portal użytkownika</a:t>
            </a:r>
          </a:p>
          <a:p>
            <a:pPr marL="0" indent="0">
              <a:buFontTx/>
              <a:buNone/>
            </a:pPr>
            <a:endParaRPr lang="pl-PL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1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Charakterystyka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9" name="Obraz 18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E860B478-A3BC-37E9-9C7A-13E242862D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645" y="1952455"/>
            <a:ext cx="2015253" cy="2015253"/>
          </a:xfrm>
          <a:prstGeom prst="rect">
            <a:avLst/>
          </a:prstGeom>
          <a:effectLst>
            <a:glow rad="101600">
              <a:schemeClr val="bg1">
                <a:alpha val="40000"/>
              </a:schemeClr>
            </a:glow>
          </a:effectLst>
        </p:spPr>
      </p:pic>
      <p:pic>
        <p:nvPicPr>
          <p:cNvPr id="21" name="Obraz 20" descr="Obraz zawierający krąg, szkic, czarne&#10;&#10;Opis wygenerowany automatycznie">
            <a:extLst>
              <a:ext uri="{FF2B5EF4-FFF2-40B4-BE49-F238E27FC236}">
                <a16:creationId xmlns:a16="http://schemas.microsoft.com/office/drawing/2014/main" id="{03EEAA7A-A6B1-161F-87D8-0DD6AEAE3B4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978107"/>
            <a:ext cx="1080120" cy="1080120"/>
          </a:xfrm>
          <a:prstGeom prst="rect">
            <a:avLst/>
          </a:prstGeom>
          <a:effectLst>
            <a:glow rad="165100">
              <a:schemeClr val="bg1">
                <a:alpha val="38000"/>
              </a:schemeClr>
            </a:glow>
          </a:effectLst>
        </p:spPr>
      </p:pic>
      <p:pic>
        <p:nvPicPr>
          <p:cNvPr id="23" name="Obraz 22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D402F7A6-3571-21E2-74BF-B09DB44710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906099"/>
            <a:ext cx="1152128" cy="1152128"/>
          </a:xfrm>
          <a:prstGeom prst="rect">
            <a:avLst/>
          </a:prstGeom>
          <a:effectLst>
            <a:glow rad="88900">
              <a:schemeClr val="bg1">
                <a:alpha val="40000"/>
              </a:schemeClr>
            </a:glow>
          </a:effectLst>
        </p:spPr>
      </p:pic>
      <p:pic>
        <p:nvPicPr>
          <p:cNvPr id="25" name="Obraz 24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6E1A94BF-3A24-2DDF-3C48-F5078BA3C2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157" y="4861272"/>
            <a:ext cx="1232022" cy="1232022"/>
          </a:xfrm>
          <a:prstGeom prst="rect">
            <a:avLst/>
          </a:prstGeom>
          <a:effectLst>
            <a:glow rad="1143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692465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w pomieszczeniu, komputer, Urządzenie elektroniczne, Komputer PC&#10;&#10;Opis wygenerowany automatycznie">
            <a:extLst>
              <a:ext uri="{FF2B5EF4-FFF2-40B4-BE49-F238E27FC236}">
                <a16:creationId xmlns:a16="http://schemas.microsoft.com/office/drawing/2014/main" id="{79ED448B-0EDF-8749-83C1-3447F6750F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0248"/>
            <a:ext cx="9650245" cy="5433088"/>
          </a:xfrm>
          <a:prstGeom prst="rect">
            <a:avLst/>
          </a:prstGeom>
        </p:spPr>
      </p:pic>
      <p:sp>
        <p:nvSpPr>
          <p:cNvPr id="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040560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Oprogramowanie wdrażane było od 2021 roku, w kolejnym roku następowała sukcesywna migracja urządzeń mobilnych do systemu EMM. </a:t>
            </a:r>
            <a:b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 początkiem 2023r. wszystkie urządzenia mobilne przetwarzające dane firmowe lub/i posiadające dostęp do zasobów firmowych objęte zostały systemem EMM.</a:t>
            </a:r>
          </a:p>
          <a:p>
            <a:pPr marL="0" indent="0">
              <a:buFontTx/>
              <a:buNone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Producentem oprogramowania jest Omnissa. Oprogramowanie stale jest rozwijane.</a:t>
            </a:r>
            <a:endParaRPr lang="pl-PL" sz="18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1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Statystyki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278117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6" name="Obraz 5" descr="Obraz zawierający osoba, drzewo, ubrania, na wolnym powietrzu&#10;&#10;Opis wygenerowany automatycznie">
            <a:extLst>
              <a:ext uri="{FF2B5EF4-FFF2-40B4-BE49-F238E27FC236}">
                <a16:creationId xmlns:a16="http://schemas.microsoft.com/office/drawing/2014/main" id="{BF1081AB-8ED1-61BA-CB64-F9C3CC1401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3"/>
            <a:ext cx="9144000" cy="5445167"/>
          </a:xfrm>
          <a:prstGeom prst="rect">
            <a:avLst/>
          </a:prstGeom>
        </p:spPr>
      </p:pic>
      <p:sp>
        <p:nvSpPr>
          <p:cNvPr id="9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84576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Zasady korzystania i zarządzania urządzeniami mobilnymi określają dokumenty:</a:t>
            </a:r>
          </a:p>
          <a:p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Zarządzenie nr 35 Dyrektora Generalnego Lasów Państwowych </a:t>
            </a:r>
            <a:b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 dnia 18.05.2026r. Załącznik nr 1 do zarządzenia pn. ZASADY BEZPIECZNEJ EKSPLOATACJI</a:t>
            </a:r>
          </a:p>
          <a:p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ZASOBÓW INFORMATYCZNYCH LASÓW PAŃSTWOWYCH (paragraf 12 Urządzenia mobilne)</a:t>
            </a:r>
          </a:p>
          <a:p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Polityka bezpieczeństwa dla urządzeń mobilnych w PGL LP</a:t>
            </a:r>
          </a:p>
          <a:p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Instrukcje użytkownika </a:t>
            </a:r>
            <a:b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</a:b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i Administratora systemu EMM</a:t>
            </a:r>
          </a:p>
          <a:p>
            <a:pPr marL="0" indent="0">
              <a:buFontTx/>
              <a:buNone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0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Zarządzenie i polityka bezpieczeństwa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URZĄDZEŃ MOBILNYCH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251642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20" name="Obraz 19" descr="Obraz zawierający Telefon komórkowy, drzewo, na wolnym powietrzu, telefon&#10;&#10;Opis wygenerowany automatycznie">
            <a:extLst>
              <a:ext uri="{FF2B5EF4-FFF2-40B4-BE49-F238E27FC236}">
                <a16:creationId xmlns:a16="http://schemas.microsoft.com/office/drawing/2014/main" id="{26483A51-759F-4F4A-FE7D-F3D4B761F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3"/>
            <a:ext cx="9144000" cy="5421503"/>
          </a:xfrm>
          <a:prstGeom prst="rect">
            <a:avLst/>
          </a:prstGeom>
        </p:spPr>
      </p:pic>
      <p:sp>
        <p:nvSpPr>
          <p:cNvPr id="21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Ataki </a:t>
            </a:r>
            <a:r>
              <a:rPr lang="pl-PL" sz="1800" dirty="0" err="1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phishingowe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Niezabezpieczone sieci Wi-Fi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Kradzież, przejęcie lub zgubienie urządzenia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Luki w zabezpieczeniach systemów OS i aplikacji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Zbieranie danych osobowych przez aplikacje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Ataki </a:t>
            </a:r>
            <a:r>
              <a:rPr lang="pl-PL" sz="1800" b="0" dirty="0" err="1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Qrishing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Problemy związane </a:t>
            </a:r>
            <a:br>
              <a:rPr lang="pl-PL" sz="18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8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płatnościami mobilnymi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| Ryzyko związane z zakupem używanych urządzeń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lub niewiadomego pochodzenia</a:t>
            </a:r>
            <a:endParaRPr lang="pl-PL" sz="1800" b="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b="1" dirty="0"/>
          </a:p>
        </p:txBody>
      </p:sp>
      <p:sp>
        <p:nvSpPr>
          <p:cNvPr id="22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Zagrożenia dla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urządzeń mobilnych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843655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5" name="Obraz 14" descr="Obraz zawierający osoba, Telefon komórkowy, zrzut ekranu, Przenośne urządzenie do komunikacji&#10;&#10;Opis wygenerowany automatycznie">
            <a:extLst>
              <a:ext uri="{FF2B5EF4-FFF2-40B4-BE49-F238E27FC236}">
                <a16:creationId xmlns:a16="http://schemas.microsoft.com/office/drawing/2014/main" id="{209EFF31-993B-859E-475E-59A13FD28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2"/>
            <a:ext cx="9144000" cy="5451657"/>
          </a:xfrm>
          <a:prstGeom prst="rect">
            <a:avLst/>
          </a:prstGeom>
        </p:spPr>
      </p:pic>
      <p:sp>
        <p:nvSpPr>
          <p:cNvPr id="1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Zwiększone bezpieczeństwo: Wielowarstwowa ochrona urządzeń i danych zarówno na urządzeniu jak i wewnątrz firmy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Multi-</a:t>
            </a:r>
            <a:r>
              <a:rPr lang="pl-PL" sz="1800" b="0" dirty="0" err="1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tenant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 (architektura wielodostępowa), w której każdy klient ma własne, odizolowane środowisko i dane, ale korzysta ze współdzielonych zasobów |   I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ntegracja z ad.lasy.gov.pl na poziomie użytkowników oraz grup organizacyjnych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|</a:t>
            </a:r>
            <a:endParaRPr lang="pl-PL" b="1" dirty="0"/>
          </a:p>
        </p:txBody>
      </p:sp>
      <p:sp>
        <p:nvSpPr>
          <p:cNvPr id="18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Cele i korzyści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909067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5" name="Obraz 14" descr="Obraz zawierający osoba, Telefon komórkowy, zrzut ekranu, Przenośne urządzenie do komunikacji&#10;&#10;Opis wygenerowany automatycznie">
            <a:extLst>
              <a:ext uri="{FF2B5EF4-FFF2-40B4-BE49-F238E27FC236}">
                <a16:creationId xmlns:a16="http://schemas.microsoft.com/office/drawing/2014/main" id="{209EFF31-993B-859E-475E-59A13FD28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2"/>
            <a:ext cx="9144000" cy="5451657"/>
          </a:xfrm>
          <a:prstGeom prst="rect">
            <a:avLst/>
          </a:prstGeom>
        </p:spPr>
      </p:pic>
      <p:sp>
        <p:nvSpPr>
          <p:cNvPr id="1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Wbudowane mechanizmy VPN na poziomie aplikacji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Dystrybucja aplikacji publicznych i wewnętrznych w różnych wersjach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 | Dostęp do firmowej poczty wewnętrznej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Dostęp do firmowej chmury wewnętrznej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Jednolita konsola i odstęp dla wielu administratorów rozproszonych w jednostkach LP 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Monitorowanie wybranych lub wszystkich urządzeń z jednego miejsca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Redukcja kosztów</a:t>
            </a:r>
            <a:endParaRPr lang="pl-PL" sz="180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b="1" dirty="0"/>
          </a:p>
        </p:txBody>
      </p:sp>
      <p:sp>
        <p:nvSpPr>
          <p:cNvPr id="18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Cele i korzyści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494170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5" name="Obraz 14" descr="Obraz zawierający osoba, Telefon komórkowy, zrzut ekranu, Przenośne urządzenie do komunikacji&#10;&#10;Opis wygenerowany automatycznie">
            <a:extLst>
              <a:ext uri="{FF2B5EF4-FFF2-40B4-BE49-F238E27FC236}">
                <a16:creationId xmlns:a16="http://schemas.microsoft.com/office/drawing/2014/main" id="{209EFF31-993B-859E-475E-59A13FD28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2"/>
            <a:ext cx="9144000" cy="5451657"/>
          </a:xfrm>
          <a:prstGeom prst="rect">
            <a:avLst/>
          </a:prstGeom>
        </p:spPr>
      </p:pic>
      <p:sp>
        <p:nvSpPr>
          <p:cNvPr id="1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Centralne wsparcie hybrydowe, czyli zarządzanie urządzeniami niezależnie od systemu operacyjnego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Poprawa pracy użytkowników poprzez zapewnienie im wszystkich potrzebnych narzędzi, w tym aplikacji do pracy na urządzeniu mobilnym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Intuicyjne zarządzanie i łatwość wdrażania polityk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 Błyskawiczne wdrażanie konfiguracji w zależności od potrzeb,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pl-PL" sz="1800" b="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b="1" dirty="0"/>
          </a:p>
        </p:txBody>
      </p:sp>
      <p:sp>
        <p:nvSpPr>
          <p:cNvPr id="18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Cele i korzyści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591359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5" name="Obraz 14" descr="Obraz zawierający osoba, Telefon komórkowy, zrzut ekranu, Przenośne urządzenie do komunikacji&#10;&#10;Opis wygenerowany automatycznie">
            <a:extLst>
              <a:ext uri="{FF2B5EF4-FFF2-40B4-BE49-F238E27FC236}">
                <a16:creationId xmlns:a16="http://schemas.microsoft.com/office/drawing/2014/main" id="{209EFF31-993B-859E-475E-59A13FD28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2"/>
            <a:ext cx="9144000" cy="5451657"/>
          </a:xfrm>
          <a:prstGeom prst="rect">
            <a:avLst/>
          </a:prstGeom>
        </p:spPr>
      </p:pic>
      <p:sp>
        <p:nvSpPr>
          <p:cNvPr id="1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Identyczna polityka na wszystkich urządzeniach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Dostęp do zasobów firmowych z sieci Internet przy wykorzystaniu bezpiecznego tunelu VPN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Stała synchronizacja urządzeń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Podgląd parametrów urządzeń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Inwentaryzacja wszystkich lub wybranych urządzeń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Stała komunikacji poprzez wysyłanie komunikatów do użytkowników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Pomoc zdalna i wsparcie dla Użytkowników</a:t>
            </a:r>
          </a:p>
          <a:p>
            <a:pPr marL="0" indent="0">
              <a:buFontTx/>
              <a:buNone/>
            </a:pPr>
            <a:endParaRPr lang="pl-PL" b="1" dirty="0"/>
          </a:p>
        </p:txBody>
      </p:sp>
      <p:sp>
        <p:nvSpPr>
          <p:cNvPr id="18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Cele i korzyści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404788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5" name="Obraz 14" descr="Obraz zawierający osoba, Telefon komórkowy, zrzut ekranu, Przenośne urządzenie do komunikacji&#10;&#10;Opis wygenerowany automatycznie">
            <a:extLst>
              <a:ext uri="{FF2B5EF4-FFF2-40B4-BE49-F238E27FC236}">
                <a16:creationId xmlns:a16="http://schemas.microsoft.com/office/drawing/2014/main" id="{209EFF31-993B-859E-475E-59A13FD282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2"/>
            <a:ext cx="9144000" cy="5451657"/>
          </a:xfrm>
          <a:prstGeom prst="rect">
            <a:avLst/>
          </a:prstGeom>
        </p:spPr>
      </p:pic>
      <p:sp>
        <p:nvSpPr>
          <p:cNvPr id="17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487205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Lokalizacja zagubionego lub skradzionego urządzenia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Zdalny reset fabryczny zagubionego lub skradzionego urządzenia | </a:t>
            </a:r>
            <a:r>
              <a:rPr lang="pl-PL" sz="1800" b="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Diagnoza błędów na urządzeniach | </a:t>
            </a:r>
            <a:r>
              <a:rPr lang="pl-PL" sz="1800" dirty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</a:rPr>
              <a:t>Raportowanie</a:t>
            </a:r>
            <a:endParaRPr lang="pl-PL" sz="1800" b="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pl-PL" sz="180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endParaRPr lang="pl-PL" sz="1800" b="0" dirty="0">
              <a:solidFill>
                <a:schemeClr val="bg1">
                  <a:lumMod val="95000"/>
                </a:schemeClr>
              </a:solidFill>
              <a:latin typeface="Aptos" panose="020B0004020202020204" pitchFamily="34" charset="0"/>
            </a:endParaRPr>
          </a:p>
          <a:p>
            <a:pPr marL="0" indent="0">
              <a:buFontTx/>
              <a:buNone/>
            </a:pPr>
            <a:endParaRPr lang="pl-PL" b="1" dirty="0"/>
          </a:p>
        </p:txBody>
      </p:sp>
      <p:sp>
        <p:nvSpPr>
          <p:cNvPr id="18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Cele i korzyści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EMM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281180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Telefon komórkowy, zrzut ekranu, gadżet, skała&#10;&#10;Opis wygenerowany automatycznie">
            <a:extLst>
              <a:ext uri="{FF2B5EF4-FFF2-40B4-BE49-F238E27FC236}">
                <a16:creationId xmlns:a16="http://schemas.microsoft.com/office/drawing/2014/main" id="{0A09D3F5-AE13-69C0-C2DC-7E56761C4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031833"/>
            <a:ext cx="9540552" cy="5424368"/>
          </a:xfrm>
          <a:prstGeom prst="rect">
            <a:avLst/>
          </a:prstGeom>
        </p:spPr>
      </p:pic>
      <p:sp>
        <p:nvSpPr>
          <p:cNvPr id="4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1256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Celem przeprowadzonej analizy jest przede wszystkim poznanie dostępnych rozwiązań informatycznych na rynku polskim z zakresu zarządzania urządzeniami mobilnymi w przedsiębiorstwie. Systematyczne poszukiwanie rozwiązań dostępnych na rynku, które będą spełniać określone wymagania minimalne oraz dostarczać nowe funkcjonalności jest niezbędne aby dostosować najlepsze rozwiązania do potrzeb przedsiębiorstwa. </a:t>
            </a: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5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Analiza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RYNKU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2" name="Obraz 11" descr="Obraz zawierający Ziemia, planeta, kula, Świat&#10;&#10;Opis wygenerowany automatycznie">
            <a:extLst>
              <a:ext uri="{FF2B5EF4-FFF2-40B4-BE49-F238E27FC236}">
                <a16:creationId xmlns:a16="http://schemas.microsoft.com/office/drawing/2014/main" id="{ABC87704-07D6-3A5F-3705-8131625005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090411"/>
            <a:ext cx="1559434" cy="149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99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Telefon komórkowy, zrzut ekranu, gadżet, skała&#10;&#10;Opis wygenerowany automatycznie">
            <a:extLst>
              <a:ext uri="{FF2B5EF4-FFF2-40B4-BE49-F238E27FC236}">
                <a16:creationId xmlns:a16="http://schemas.microsoft.com/office/drawing/2014/main" id="{0A09D3F5-AE13-69C0-C2DC-7E56761C4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031833"/>
            <a:ext cx="9540552" cy="5424368"/>
          </a:xfrm>
          <a:prstGeom prst="rect">
            <a:avLst/>
          </a:prstGeom>
        </p:spPr>
      </p:pic>
      <p:sp>
        <p:nvSpPr>
          <p:cNvPr id="4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1256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Przeprowadzona analiza rynku pozwala na podejmowanie trafniejszych decyzji biznesowych i minimalizację ryzyka przy zachowaniu lub chęci zmiany posiadanego środowiska klasy EMM.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Jest to podyktowane ciągłym rozwojem systemów IT oraz konkurencyjnością ofert na rynku.</a:t>
            </a: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5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Analiza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RYNKU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2" name="Obraz 11" descr="Obraz zawierający Ziemia, planeta, kula, Świat&#10;&#10;Opis wygenerowany automatycznie">
            <a:extLst>
              <a:ext uri="{FF2B5EF4-FFF2-40B4-BE49-F238E27FC236}">
                <a16:creationId xmlns:a16="http://schemas.microsoft.com/office/drawing/2014/main" id="{ABC87704-07D6-3A5F-3705-8131625005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090411"/>
            <a:ext cx="1559434" cy="1495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417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Telefon komórkowy, zrzut ekranu, gadżet, skała&#10;&#10;Opis wygenerowany automatycznie">
            <a:extLst>
              <a:ext uri="{FF2B5EF4-FFF2-40B4-BE49-F238E27FC236}">
                <a16:creationId xmlns:a16="http://schemas.microsoft.com/office/drawing/2014/main" id="{0A09D3F5-AE13-69C0-C2DC-7E56761C4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031833"/>
            <a:ext cx="9540552" cy="5424368"/>
          </a:xfrm>
          <a:prstGeom prst="rect">
            <a:avLst/>
          </a:prstGeom>
        </p:spPr>
      </p:pic>
      <p:sp>
        <p:nvSpPr>
          <p:cNvPr id="4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1256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endParaRPr lang="pl-PL" sz="18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5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Analiza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RYNKU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pic>
        <p:nvPicPr>
          <p:cNvPr id="12" name="Obraz 11" descr="Obraz zawierający Ziemia, planeta, kula, Świat&#10;&#10;Opis wygenerowany automatycznie">
            <a:extLst>
              <a:ext uri="{FF2B5EF4-FFF2-40B4-BE49-F238E27FC236}">
                <a16:creationId xmlns:a16="http://schemas.microsoft.com/office/drawing/2014/main" id="{ABC87704-07D6-3A5F-3705-8131625005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090411"/>
            <a:ext cx="1559434" cy="1495473"/>
          </a:xfrm>
          <a:prstGeom prst="rect">
            <a:avLst/>
          </a:prstGeom>
        </p:spPr>
      </p:pic>
      <p:pic>
        <p:nvPicPr>
          <p:cNvPr id="6" name="Obraz 5" descr="Obraz zawierający symbol, logo, Znak towarowy, godło&#10;&#10;Opis wygenerowany automatycznie">
            <a:extLst>
              <a:ext uri="{FF2B5EF4-FFF2-40B4-BE49-F238E27FC236}">
                <a16:creationId xmlns:a16="http://schemas.microsoft.com/office/drawing/2014/main" id="{B5F4010A-2A73-FF75-2444-3FB2749B59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340768"/>
            <a:ext cx="979955" cy="979955"/>
          </a:xfrm>
          <a:prstGeom prst="rect">
            <a:avLst/>
          </a:prstGeom>
        </p:spPr>
      </p:pic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49101C1B-F905-9430-1F8D-BE9426825459}"/>
              </a:ext>
            </a:extLst>
          </p:cNvPr>
          <p:cNvCxnSpPr/>
          <p:nvPr/>
        </p:nvCxnSpPr>
        <p:spPr bwMode="auto">
          <a:xfrm>
            <a:off x="6587034" y="1556792"/>
            <a:ext cx="0" cy="4608512"/>
          </a:xfrm>
          <a:prstGeom prst="line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6D97855-2BBE-A3A5-56B2-0592008EF13B}"/>
              </a:ext>
            </a:extLst>
          </p:cNvPr>
          <p:cNvSpPr txBox="1"/>
          <p:nvPr/>
        </p:nvSpPr>
        <p:spPr>
          <a:xfrm>
            <a:off x="5508104" y="2750731"/>
            <a:ext cx="659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latin typeface="Aptos" panose="020B0004020202020204" pitchFamily="34" charset="0"/>
              </a:rPr>
              <a:t>UEM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9432A4A-5485-EA67-1BB3-49028AFE3673}"/>
              </a:ext>
            </a:extLst>
          </p:cNvPr>
          <p:cNvSpPr txBox="1"/>
          <p:nvPr/>
        </p:nvSpPr>
        <p:spPr>
          <a:xfrm>
            <a:off x="5508104" y="3800654"/>
            <a:ext cx="7631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latin typeface="Aptos" panose="020B0004020202020204" pitchFamily="34" charset="0"/>
              </a:rPr>
              <a:t>EMM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2263C84-2F5C-FCE9-8AB6-60DD53EE34E1}"/>
              </a:ext>
            </a:extLst>
          </p:cNvPr>
          <p:cNvSpPr txBox="1"/>
          <p:nvPr/>
        </p:nvSpPr>
        <p:spPr>
          <a:xfrm>
            <a:off x="5508104" y="5054987"/>
            <a:ext cx="658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latin typeface="Aptos" panose="020B0004020202020204" pitchFamily="34" charset="0"/>
              </a:rPr>
              <a:t>MDM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2768502B-7719-0983-5E41-3036B509EF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14" y="5835357"/>
            <a:ext cx="1149985" cy="401955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71CCF4DF-457E-0FE4-F94E-F655F905EF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083" y="5170050"/>
            <a:ext cx="1266317" cy="563206"/>
          </a:xfrm>
          <a:prstGeom prst="rect">
            <a:avLst/>
          </a:prstGeom>
          <a:effectLst>
            <a:glow rad="63500">
              <a:schemeClr val="accent1">
                <a:alpha val="40000"/>
              </a:schemeClr>
            </a:glow>
          </a:effectLst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5E1858AA-72B5-CF19-2EAC-21770E8847D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14" y="4797152"/>
            <a:ext cx="1149985" cy="270548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A30054E7-7785-AEDB-EBA6-7BA80B72CE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914" y="4121534"/>
            <a:ext cx="1149983" cy="45959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B73A3729-C756-179E-3CD1-1E27D47F408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12" y="3737144"/>
            <a:ext cx="1175385" cy="128905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0ABAD802-64F7-01BD-0876-6BAC573FB8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34212" y="3101843"/>
            <a:ext cx="1202888" cy="334435"/>
          </a:xfrm>
          <a:prstGeom prst="rect">
            <a:avLst/>
          </a:prstGeom>
        </p:spPr>
      </p:pic>
      <p:sp>
        <p:nvSpPr>
          <p:cNvPr id="37" name="Owal 36">
            <a:extLst>
              <a:ext uri="{FF2B5EF4-FFF2-40B4-BE49-F238E27FC236}">
                <a16:creationId xmlns:a16="http://schemas.microsoft.com/office/drawing/2014/main" id="{E89E0A80-56FA-7E5C-56C7-0BA181B3D636}"/>
              </a:ext>
            </a:extLst>
          </p:cNvPr>
          <p:cNvSpPr/>
          <p:nvPr/>
        </p:nvSpPr>
        <p:spPr bwMode="auto">
          <a:xfrm>
            <a:off x="6516216" y="2818365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Owal 37">
            <a:extLst>
              <a:ext uri="{FF2B5EF4-FFF2-40B4-BE49-F238E27FC236}">
                <a16:creationId xmlns:a16="http://schemas.microsoft.com/office/drawing/2014/main" id="{8AD06D89-527F-29ED-DE7B-60B8C4B4244E}"/>
              </a:ext>
            </a:extLst>
          </p:cNvPr>
          <p:cNvSpPr/>
          <p:nvPr/>
        </p:nvSpPr>
        <p:spPr bwMode="auto">
          <a:xfrm>
            <a:off x="6515027" y="3882534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9" name="Owal 38">
            <a:extLst>
              <a:ext uri="{FF2B5EF4-FFF2-40B4-BE49-F238E27FC236}">
                <a16:creationId xmlns:a16="http://schemas.microsoft.com/office/drawing/2014/main" id="{0ADC8AC7-5A9E-7E60-8E9E-0FAD47FA910E}"/>
              </a:ext>
            </a:extLst>
          </p:cNvPr>
          <p:cNvSpPr/>
          <p:nvPr/>
        </p:nvSpPr>
        <p:spPr bwMode="auto">
          <a:xfrm>
            <a:off x="6508797" y="5136867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Owal 39">
            <a:extLst>
              <a:ext uri="{FF2B5EF4-FFF2-40B4-BE49-F238E27FC236}">
                <a16:creationId xmlns:a16="http://schemas.microsoft.com/office/drawing/2014/main" id="{E3ED2300-1797-C384-F156-FEDBA2E69696}"/>
              </a:ext>
            </a:extLst>
          </p:cNvPr>
          <p:cNvSpPr/>
          <p:nvPr/>
        </p:nvSpPr>
        <p:spPr bwMode="auto">
          <a:xfrm>
            <a:off x="6510590" y="1748968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" name="Obraz 40" descr="Obraz zawierający zrzut ekranu, Grafika, Jaskrawoniebieski, Czcionka&#10;&#10;Opis wygenerowany automatycznie">
            <a:extLst>
              <a:ext uri="{FF2B5EF4-FFF2-40B4-BE49-F238E27FC236}">
                <a16:creationId xmlns:a16="http://schemas.microsoft.com/office/drawing/2014/main" id="{0397024F-947C-7855-4F14-68979C9A22F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847" y="1588722"/>
            <a:ext cx="1719611" cy="1336222"/>
          </a:xfrm>
          <a:prstGeom prst="rect">
            <a:avLst/>
          </a:prstGeom>
          <a:effectLst>
            <a:glow rad="127000">
              <a:schemeClr val="bg1">
                <a:alpha val="99000"/>
              </a:schemeClr>
            </a:glow>
          </a:effectLst>
        </p:spPr>
      </p:pic>
      <p:sp>
        <p:nvSpPr>
          <p:cNvPr id="9" name="Symbol zastępczy zawartości 6">
            <a:extLst>
              <a:ext uri="{FF2B5EF4-FFF2-40B4-BE49-F238E27FC236}">
                <a16:creationId xmlns:a16="http://schemas.microsoft.com/office/drawing/2014/main" id="{5BA1A57F-99A9-2FDC-39F3-EA530909F479}"/>
              </a:ext>
            </a:extLst>
          </p:cNvPr>
          <p:cNvSpPr txBox="1">
            <a:spLocks/>
          </p:cNvSpPr>
          <p:nvPr/>
        </p:nvSpPr>
        <p:spPr bwMode="auto">
          <a:xfrm>
            <a:off x="-36512" y="5665637"/>
            <a:ext cx="4679504" cy="714264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sz="1000" b="0" dirty="0"/>
          </a:p>
          <a:p>
            <a:pPr marL="0" indent="0">
              <a:buFontTx/>
              <a:buNone/>
            </a:pPr>
            <a:r>
              <a:rPr lang="pl-PL" sz="1000" b="0" dirty="0">
                <a:solidFill>
                  <a:schemeClr val="bg1"/>
                </a:solidFill>
                <a:latin typeface="Aptos" panose="020B0004020202020204" pitchFamily="34" charset="0"/>
              </a:rPr>
              <a:t>Logotypy produktów użyte w tej prezentacji pochodzą ze stron internetowych ich właścicieli.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1337720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Telefon komórkowy, zrzut ekranu, gadżet, skała&#10;&#10;Opis wygenerowany automatycznie">
            <a:extLst>
              <a:ext uri="{FF2B5EF4-FFF2-40B4-BE49-F238E27FC236}">
                <a16:creationId xmlns:a16="http://schemas.microsoft.com/office/drawing/2014/main" id="{0A09D3F5-AE13-69C0-C2DC-7E56761C4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031833"/>
            <a:ext cx="9540552" cy="5424368"/>
          </a:xfrm>
          <a:prstGeom prst="rect">
            <a:avLst/>
          </a:prstGeom>
        </p:spPr>
      </p:pic>
      <p:sp>
        <p:nvSpPr>
          <p:cNvPr id="4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1256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684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09.2025 |  Analiza rynku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12.2025 | Przygotowanie OPZ i dokumentacji przetargowej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02.06.2026 | Zamieszczenie ogłoszenia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14.07.2026 | Otwarcie ofert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30.07.2026 | Wybór oferty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31.08.2026 | Umowa DZ.271.29.2026 na lata 2027-2029 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12.2026 | Wdrożenie, szkolenia, zamówienie podstawowe (przedłużenie subskrypcji),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28.12.2026 | Zakończenie poprzedniej umowy</a:t>
            </a:r>
          </a:p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400" b="0" dirty="0">
                <a:solidFill>
                  <a:schemeClr val="bg1"/>
                </a:solidFill>
                <a:latin typeface="Aptos" panose="020B0004020202020204" pitchFamily="34" charset="0"/>
              </a:rPr>
              <a:t>2027 | Zakup opcjonalny nowych subskrypcji</a:t>
            </a:r>
          </a:p>
        </p:txBody>
      </p:sp>
      <p:sp>
        <p:nvSpPr>
          <p:cNvPr id="5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Procedura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PRZETARGOWA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48FC50E4-6C9F-6776-466C-E2E2CE2EEB6A}"/>
              </a:ext>
            </a:extLst>
          </p:cNvPr>
          <p:cNvCxnSpPr/>
          <p:nvPr/>
        </p:nvCxnSpPr>
        <p:spPr bwMode="auto">
          <a:xfrm>
            <a:off x="5215034" y="1268760"/>
            <a:ext cx="0" cy="5112568"/>
          </a:xfrm>
          <a:prstGeom prst="line">
            <a:avLst/>
          </a:prstGeom>
          <a:noFill/>
          <a:ln w="222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Owal 17">
            <a:extLst>
              <a:ext uri="{FF2B5EF4-FFF2-40B4-BE49-F238E27FC236}">
                <a16:creationId xmlns:a16="http://schemas.microsoft.com/office/drawing/2014/main" id="{2A955913-4526-5B61-B8CC-B5B4EBB0899C}"/>
              </a:ext>
            </a:extLst>
          </p:cNvPr>
          <p:cNvSpPr/>
          <p:nvPr/>
        </p:nvSpPr>
        <p:spPr bwMode="auto">
          <a:xfrm>
            <a:off x="5149257" y="1879003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Owal 18">
            <a:extLst>
              <a:ext uri="{FF2B5EF4-FFF2-40B4-BE49-F238E27FC236}">
                <a16:creationId xmlns:a16="http://schemas.microsoft.com/office/drawing/2014/main" id="{ED5A5395-5EC6-D9A0-BB07-56F62F87BDF4}"/>
              </a:ext>
            </a:extLst>
          </p:cNvPr>
          <p:cNvSpPr/>
          <p:nvPr/>
        </p:nvSpPr>
        <p:spPr bwMode="auto">
          <a:xfrm>
            <a:off x="5143027" y="3593922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3595D1B0-79D3-E154-44A2-F0BE64BBB434}"/>
              </a:ext>
            </a:extLst>
          </p:cNvPr>
          <p:cNvSpPr/>
          <p:nvPr/>
        </p:nvSpPr>
        <p:spPr bwMode="auto">
          <a:xfrm>
            <a:off x="5143027" y="4039243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C22FD5CB-73F1-1C15-047A-130228122013}"/>
              </a:ext>
            </a:extLst>
          </p:cNvPr>
          <p:cNvSpPr/>
          <p:nvPr/>
        </p:nvSpPr>
        <p:spPr bwMode="auto">
          <a:xfrm>
            <a:off x="5143027" y="1412776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Owal 21">
            <a:extLst>
              <a:ext uri="{FF2B5EF4-FFF2-40B4-BE49-F238E27FC236}">
                <a16:creationId xmlns:a16="http://schemas.microsoft.com/office/drawing/2014/main" id="{E794D417-1421-64A6-5330-FD0D0E0FEE50}"/>
              </a:ext>
            </a:extLst>
          </p:cNvPr>
          <p:cNvSpPr/>
          <p:nvPr/>
        </p:nvSpPr>
        <p:spPr bwMode="auto">
          <a:xfrm>
            <a:off x="5143027" y="3103139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Owal 22">
            <a:extLst>
              <a:ext uri="{FF2B5EF4-FFF2-40B4-BE49-F238E27FC236}">
                <a16:creationId xmlns:a16="http://schemas.microsoft.com/office/drawing/2014/main" id="{DAD0DA0F-7C28-3D04-7FBE-A341DB7C9459}"/>
              </a:ext>
            </a:extLst>
          </p:cNvPr>
          <p:cNvSpPr/>
          <p:nvPr/>
        </p:nvSpPr>
        <p:spPr bwMode="auto">
          <a:xfrm>
            <a:off x="5148064" y="2671091"/>
            <a:ext cx="144014" cy="144016"/>
          </a:xfrm>
          <a:prstGeom prst="ellipse">
            <a:avLst/>
          </a:prstGeom>
          <a:solidFill>
            <a:srgbClr val="3366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4" name="Owal 23">
            <a:extLst>
              <a:ext uri="{FF2B5EF4-FFF2-40B4-BE49-F238E27FC236}">
                <a16:creationId xmlns:a16="http://schemas.microsoft.com/office/drawing/2014/main" id="{671B0387-2A7E-2488-71AC-16BC98DD2F16}"/>
              </a:ext>
            </a:extLst>
          </p:cNvPr>
          <p:cNvSpPr/>
          <p:nvPr/>
        </p:nvSpPr>
        <p:spPr bwMode="auto">
          <a:xfrm>
            <a:off x="5143027" y="4831331"/>
            <a:ext cx="144014" cy="144016"/>
          </a:xfrm>
          <a:prstGeom prst="ellipse">
            <a:avLst/>
          </a:prstGeom>
          <a:solidFill>
            <a:srgbClr val="FFC0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A41855FC-1982-62C6-4A18-9422EE792C6F}"/>
              </a:ext>
            </a:extLst>
          </p:cNvPr>
          <p:cNvSpPr/>
          <p:nvPr/>
        </p:nvSpPr>
        <p:spPr bwMode="auto">
          <a:xfrm>
            <a:off x="5143027" y="5551411"/>
            <a:ext cx="144014" cy="144016"/>
          </a:xfrm>
          <a:prstGeom prst="ellipse">
            <a:avLst/>
          </a:prstGeom>
          <a:solidFill>
            <a:srgbClr val="FFC0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49413E37-13BB-37C6-CC8F-F6FF5093C5EB}"/>
              </a:ext>
            </a:extLst>
          </p:cNvPr>
          <p:cNvSpPr/>
          <p:nvPr/>
        </p:nvSpPr>
        <p:spPr bwMode="auto">
          <a:xfrm>
            <a:off x="5143027" y="6050654"/>
            <a:ext cx="144014" cy="144016"/>
          </a:xfrm>
          <a:prstGeom prst="ellipse">
            <a:avLst/>
          </a:prstGeom>
          <a:solidFill>
            <a:srgbClr val="FFC000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" name="Obraz 29" descr="Obraz zawierający zrzut ekranu, Wielobarwność, krąg, design&#10;&#10;Opis wygenerowany automatycznie">
            <a:extLst>
              <a:ext uri="{FF2B5EF4-FFF2-40B4-BE49-F238E27FC236}">
                <a16:creationId xmlns:a16="http://schemas.microsoft.com/office/drawing/2014/main" id="{9C91C25A-9480-2BAD-DB91-6F6D5B4727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764" y="3233463"/>
            <a:ext cx="1357975" cy="135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14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3" name="Obraz 2" descr="Obraz zawierający Telefon komórkowy, zrzut ekranu, gadżet, skała&#10;&#10;Opis wygenerowany automatycznie">
            <a:extLst>
              <a:ext uri="{FF2B5EF4-FFF2-40B4-BE49-F238E27FC236}">
                <a16:creationId xmlns:a16="http://schemas.microsoft.com/office/drawing/2014/main" id="{0A09D3F5-AE13-69C0-C2DC-7E56761C49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031833"/>
            <a:ext cx="9540552" cy="5424368"/>
          </a:xfrm>
          <a:prstGeom prst="rect">
            <a:avLst/>
          </a:prstGeom>
        </p:spPr>
      </p:pic>
      <p:sp>
        <p:nvSpPr>
          <p:cNvPr id="5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Procedura</a:t>
            </a:r>
          </a:p>
          <a:p>
            <a:pPr marL="0" indent="0">
              <a:buFontTx/>
              <a:buNone/>
            </a:pPr>
            <a:r>
              <a:rPr lang="pl-PL" b="0" dirty="0">
                <a:solidFill>
                  <a:schemeClr val="bg1"/>
                </a:solidFill>
                <a:latin typeface="Aptos" panose="020B0004020202020204" pitchFamily="34" charset="0"/>
              </a:rPr>
              <a:t>PRZETARGOWA</a:t>
            </a:r>
          </a:p>
          <a:p>
            <a:pPr marL="0" indent="0" algn="ctr">
              <a:buFontTx/>
              <a:buNone/>
            </a:pPr>
            <a:endParaRPr lang="pl-PL" b="1" dirty="0"/>
          </a:p>
        </p:txBody>
      </p:sp>
      <p:sp>
        <p:nvSpPr>
          <p:cNvPr id="12" name="Symbol zastępczy zawartości 6">
            <a:extLst>
              <a:ext uri="{FF2B5EF4-FFF2-40B4-BE49-F238E27FC236}">
                <a16:creationId xmlns:a16="http://schemas.microsoft.com/office/drawing/2014/main" id="{6EE5428A-926A-4BD7-0D72-20AB806DED22}"/>
              </a:ext>
            </a:extLst>
          </p:cNvPr>
          <p:cNvSpPr txBox="1">
            <a:spLocks/>
          </p:cNvSpPr>
          <p:nvPr/>
        </p:nvSpPr>
        <p:spPr bwMode="auto">
          <a:xfrm>
            <a:off x="4788024" y="1268760"/>
            <a:ext cx="4355976" cy="511256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288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Wybór oprogramowania</a:t>
            </a: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4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4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4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4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4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600" b="0" dirty="0">
                <a:solidFill>
                  <a:schemeClr val="bg1"/>
                </a:solidFill>
                <a:latin typeface="Aptos" panose="020B0004020202020204" pitchFamily="34" charset="0"/>
              </a:rPr>
              <a:t>Zachowujemy </a:t>
            </a:r>
            <a:r>
              <a:rPr lang="pl-PL" sz="1600" dirty="0">
                <a:solidFill>
                  <a:schemeClr val="bg1"/>
                </a:solidFill>
                <a:latin typeface="Aptos" panose="020B0004020202020204" pitchFamily="34" charset="0"/>
              </a:rPr>
              <a:t>wysoki poziom </a:t>
            </a:r>
            <a:r>
              <a:rPr lang="pl-PL" sz="1600" b="0" dirty="0">
                <a:solidFill>
                  <a:schemeClr val="bg1"/>
                </a:solidFill>
                <a:latin typeface="Aptos" panose="020B0004020202020204" pitchFamily="34" charset="0"/>
              </a:rPr>
              <a:t>rozwiązania </a:t>
            </a: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600" dirty="0">
                <a:solidFill>
                  <a:schemeClr val="bg1"/>
                </a:solidFill>
                <a:latin typeface="Aptos" panose="020B0004020202020204" pitchFamily="34" charset="0"/>
              </a:rPr>
              <a:t>Brak konieczności </a:t>
            </a:r>
            <a:r>
              <a:rPr lang="pl-PL" sz="1600" b="0" dirty="0">
                <a:solidFill>
                  <a:schemeClr val="bg1"/>
                </a:solidFill>
                <a:latin typeface="Aptos" panose="020B0004020202020204" pitchFamily="34" charset="0"/>
              </a:rPr>
              <a:t>przywracania wszystkich urządzeń do ustawień fabrycznych. Użytkownicy dalej pracują na zarejestrowanych telefonach.</a:t>
            </a:r>
          </a:p>
        </p:txBody>
      </p:sp>
      <p:pic>
        <p:nvPicPr>
          <p:cNvPr id="14" name="Obraz 13" descr="Obraz zawierający zrzut ekranu, Grafika, Jaskrawoniebieski, Czcionka&#10;&#10;Opis wygenerowany automatycznie">
            <a:extLst>
              <a:ext uri="{FF2B5EF4-FFF2-40B4-BE49-F238E27FC236}">
                <a16:creationId xmlns:a16="http://schemas.microsoft.com/office/drawing/2014/main" id="{5758DFE2-2F09-245C-DE79-BBC07C842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844824"/>
            <a:ext cx="2794792" cy="2171691"/>
          </a:xfrm>
          <a:prstGeom prst="rect">
            <a:avLst/>
          </a:prstGeom>
          <a:effectLst>
            <a:glow rad="127000">
              <a:schemeClr val="bg1">
                <a:alpha val="99000"/>
              </a:schemeClr>
            </a:glow>
          </a:effectLst>
        </p:spPr>
      </p:pic>
      <p:pic>
        <p:nvPicPr>
          <p:cNvPr id="4" name="Obraz 3" descr="Obraz zawierający krąg, czarne, czarne i białe, szkic&#10;&#10;Opis wygenerowany automatycznie">
            <a:extLst>
              <a:ext uri="{FF2B5EF4-FFF2-40B4-BE49-F238E27FC236}">
                <a16:creationId xmlns:a16="http://schemas.microsoft.com/office/drawing/2014/main" id="{0385BF2D-497D-9152-EABD-7404A10948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284984"/>
            <a:ext cx="1080120" cy="1060281"/>
          </a:xfrm>
          <a:prstGeom prst="rect">
            <a:avLst/>
          </a:prstGeom>
        </p:spPr>
      </p:pic>
      <p:pic>
        <p:nvPicPr>
          <p:cNvPr id="9" name="Obraz 8" descr="Obraz zawierający krąg, symbol, Grafika, Czcionka&#10;&#10;Opis wygenerowany automatycznie">
            <a:extLst>
              <a:ext uri="{FF2B5EF4-FFF2-40B4-BE49-F238E27FC236}">
                <a16:creationId xmlns:a16="http://schemas.microsoft.com/office/drawing/2014/main" id="{55D6EB0D-7BFF-383E-B53A-C9F182BBB3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034" y="3815124"/>
            <a:ext cx="1405563" cy="1405563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45835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1" name="Obraz 10" descr="Obraz zawierający tekst, elektronika, Urządzenie elektroniczne, Urządzenie wyjściowe&#10;&#10;Opis wygenerowany automatycznie">
            <a:extLst>
              <a:ext uri="{FF2B5EF4-FFF2-40B4-BE49-F238E27FC236}">
                <a16:creationId xmlns:a16="http://schemas.microsoft.com/office/drawing/2014/main" id="{EA4757FE-AFC6-C5BC-81D2-02FC35260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33"/>
            <a:ext cx="9144000" cy="5448686"/>
          </a:xfrm>
          <a:prstGeom prst="rect">
            <a:avLst/>
          </a:prstGeom>
        </p:spPr>
      </p:pic>
      <p:sp>
        <p:nvSpPr>
          <p:cNvPr id="12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1256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288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6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3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Obecna</a:t>
            </a:r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ARCHITEKTURA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A396BDF0-1433-986E-AC43-35AB6F1A6A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18" y="1412776"/>
            <a:ext cx="4078778" cy="1871504"/>
          </a:xfrm>
          <a:prstGeom prst="rect">
            <a:avLst/>
          </a:prstGeom>
          <a:effectLst>
            <a:glow rad="190500">
              <a:schemeClr val="accent1">
                <a:alpha val="40000"/>
              </a:schemeClr>
            </a:glow>
            <a:reflection stA="99000" endPos="65000" dist="508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96186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1" name="Obraz 10" descr="Obraz zawierający tekst, elektronika, Urządzenie elektroniczne, Urządzenie wyjściowe&#10;&#10;Opis wygenerowany automatycznie">
            <a:extLst>
              <a:ext uri="{FF2B5EF4-FFF2-40B4-BE49-F238E27FC236}">
                <a16:creationId xmlns:a16="http://schemas.microsoft.com/office/drawing/2014/main" id="{EA4757FE-AFC6-C5BC-81D2-02FC35260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" y="1031833"/>
            <a:ext cx="9144000" cy="5448686"/>
          </a:xfrm>
          <a:prstGeom prst="rect">
            <a:avLst/>
          </a:prstGeom>
        </p:spPr>
      </p:pic>
      <p:sp>
        <p:nvSpPr>
          <p:cNvPr id="12" name="Symbol zastępczy zawartości 6"/>
          <p:cNvSpPr txBox="1">
            <a:spLocks/>
          </p:cNvSpPr>
          <p:nvPr/>
        </p:nvSpPr>
        <p:spPr bwMode="auto">
          <a:xfrm>
            <a:off x="4788024" y="1268760"/>
            <a:ext cx="4355976" cy="511256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288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6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3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Nowa </a:t>
            </a:r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ARCHITEKTURA</a:t>
            </a:r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A396BDF0-1433-986E-AC43-35AB6F1A6A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718" y="1412776"/>
            <a:ext cx="4078778" cy="1871504"/>
          </a:xfrm>
          <a:prstGeom prst="rect">
            <a:avLst/>
          </a:prstGeom>
          <a:effectLst>
            <a:glow rad="190500">
              <a:schemeClr val="accent1">
                <a:alpha val="40000"/>
              </a:schemeClr>
            </a:glow>
            <a:reflection stA="99000" endPos="65000" dist="50800" dir="5400000" sy="-100000" algn="bl" rotWithShape="0"/>
          </a:effectLst>
        </p:spPr>
      </p:pic>
      <p:pic>
        <p:nvPicPr>
          <p:cNvPr id="6" name="Obraz 5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D1B4BFD7-B6AB-4169-269C-1A08D8EF16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106" y="3284984"/>
            <a:ext cx="2817812" cy="2817812"/>
          </a:xfrm>
          <a:prstGeom prst="rect">
            <a:avLst/>
          </a:prstGeom>
          <a:effectLst>
            <a:glow rad="127000">
              <a:schemeClr val="bg1">
                <a:alpha val="40000"/>
              </a:schemeClr>
            </a:glow>
          </a:effectLst>
        </p:spPr>
      </p:pic>
      <p:sp>
        <p:nvSpPr>
          <p:cNvPr id="15" name="Symbol zastępczy zawartości 6">
            <a:extLst>
              <a:ext uri="{FF2B5EF4-FFF2-40B4-BE49-F238E27FC236}">
                <a16:creationId xmlns:a16="http://schemas.microsoft.com/office/drawing/2014/main" id="{BF4CAD2C-D757-88B0-DA4A-7EA7D6A4D72C}"/>
              </a:ext>
            </a:extLst>
          </p:cNvPr>
          <p:cNvSpPr txBox="1">
            <a:spLocks/>
          </p:cNvSpPr>
          <p:nvPr/>
        </p:nvSpPr>
        <p:spPr bwMode="auto">
          <a:xfrm>
            <a:off x="4895528" y="5799965"/>
            <a:ext cx="4078778" cy="432049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Chmura (</a:t>
            </a:r>
            <a:r>
              <a:rPr lang="pl-PL" sz="1800" b="0" dirty="0" err="1">
                <a:solidFill>
                  <a:schemeClr val="bg1"/>
                </a:solidFill>
                <a:latin typeface="Aptos" panose="020B0004020202020204" pitchFamily="34" charset="0"/>
              </a:rPr>
              <a:t>Hybrid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pl-PL" sz="1800" b="0" dirty="0" err="1">
                <a:solidFill>
                  <a:schemeClr val="bg1"/>
                </a:solidFill>
                <a:latin typeface="Aptos" panose="020B0004020202020204" pitchFamily="34" charset="0"/>
              </a:rPr>
              <a:t>Cloud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) prywatna</a:t>
            </a:r>
          </a:p>
        </p:txBody>
      </p:sp>
    </p:spTree>
    <p:extLst>
      <p:ext uri="{BB962C8B-B14F-4D97-AF65-F5344CB8AC3E}">
        <p14:creationId xmlns:p14="http://schemas.microsoft.com/office/powerpoint/2010/main" val="2041030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 bwMode="auto">
          <a:xfrm>
            <a:off x="0" y="764706"/>
            <a:ext cx="9144000" cy="267127"/>
          </a:xfrm>
          <a:prstGeom prst="rect">
            <a:avLst/>
          </a:prstGeom>
          <a:solidFill>
            <a:srgbClr val="01502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/>
            <a:endParaRPr lang="pl-PL" dirty="0"/>
          </a:p>
        </p:txBody>
      </p:sp>
      <p:pic>
        <p:nvPicPr>
          <p:cNvPr id="67" name="Obraz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661" y="64582"/>
            <a:ext cx="1141513" cy="600796"/>
          </a:xfrm>
          <a:prstGeom prst="rect">
            <a:avLst/>
          </a:prstGeom>
        </p:spPr>
      </p:pic>
      <p:pic>
        <p:nvPicPr>
          <p:cNvPr id="11" name="Obraz 10" descr="Obraz zawierający tekst, elektronika, Urządzenie elektroniczne, Urządzenie wyjściowe&#10;&#10;Opis wygenerowany automatycznie">
            <a:extLst>
              <a:ext uri="{FF2B5EF4-FFF2-40B4-BE49-F238E27FC236}">
                <a16:creationId xmlns:a16="http://schemas.microsoft.com/office/drawing/2014/main" id="{EA4757FE-AFC6-C5BC-81D2-02FC35260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" y="1031833"/>
            <a:ext cx="9144000" cy="5448686"/>
          </a:xfrm>
          <a:prstGeom prst="rect">
            <a:avLst/>
          </a:prstGeom>
        </p:spPr>
      </p:pic>
      <p:sp>
        <p:nvSpPr>
          <p:cNvPr id="12" name="Symbol zastępczy zawartości 6"/>
          <p:cNvSpPr txBox="1">
            <a:spLocks/>
          </p:cNvSpPr>
          <p:nvPr/>
        </p:nvSpPr>
        <p:spPr bwMode="auto">
          <a:xfrm>
            <a:off x="4788024" y="1268759"/>
            <a:ext cx="4355976" cy="5211759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288000" tIns="45720" rIns="108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800"/>
              </a:spcAft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Uwolnienie części zasobów serwerowych | Nowy interfejs | 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Konsola zarządzająca w języku polskim 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|    Częstsze aktualizacje poprawek | 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Obsługa </a:t>
            </a:r>
            <a:r>
              <a:rPr lang="pl-PL" sz="1800" dirty="0" err="1">
                <a:solidFill>
                  <a:schemeClr val="bg1"/>
                </a:solidFill>
                <a:latin typeface="Aptos" panose="020B0004020202020204" pitchFamily="34" charset="0"/>
              </a:rPr>
              <a:t>eSIM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| Zaawansowane raportowanie | 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Zaawansowana analiza zdarzeń i tryb </a:t>
            </a:r>
            <a:r>
              <a:rPr lang="pl-PL" sz="1800" dirty="0" err="1">
                <a:solidFill>
                  <a:schemeClr val="bg1"/>
                </a:solidFill>
                <a:latin typeface="Aptos" panose="020B0004020202020204" pitchFamily="34" charset="0"/>
              </a:rPr>
              <a:t>Freeze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r>
              <a:rPr lang="pl-PL" sz="1800" dirty="0" err="1">
                <a:solidFill>
                  <a:schemeClr val="bg1"/>
                </a:solidFill>
                <a:latin typeface="Aptos" panose="020B0004020202020204" pitchFamily="34" charset="0"/>
              </a:rPr>
              <a:t>Mode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 do pełnej rejestracji zdarzeń 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| Szybsze wsparcie producenta |  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Wsparcie AI</a:t>
            </a: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 | Rozszerzone moduły dla telefonów przemysłowych |  </a:t>
            </a:r>
            <a:r>
              <a:rPr lang="pl-PL" sz="1800" dirty="0">
                <a:solidFill>
                  <a:schemeClr val="bg1"/>
                </a:solidFill>
                <a:latin typeface="Aptos" panose="020B0004020202020204" pitchFamily="34" charset="0"/>
              </a:rPr>
              <a:t>Szybsze i skuteczniejsze zarządzanie</a:t>
            </a: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6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600" b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0" indent="0" algn="ctr">
              <a:lnSpc>
                <a:spcPct val="150000"/>
              </a:lnSpc>
              <a:spcAft>
                <a:spcPts val="800"/>
              </a:spcAft>
              <a:buNone/>
            </a:pPr>
            <a:endParaRPr lang="pl-PL" sz="1600" b="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3" name="Symbol zastępczy zawartości 6">
            <a:extLst>
              <a:ext uri="{FF2B5EF4-FFF2-40B4-BE49-F238E27FC236}">
                <a16:creationId xmlns:a16="http://schemas.microsoft.com/office/drawing/2014/main" id="{5434CB0F-32E8-4290-CD08-C5986AC8D908}"/>
              </a:ext>
            </a:extLst>
          </p:cNvPr>
          <p:cNvSpPr txBox="1">
            <a:spLocks/>
          </p:cNvSpPr>
          <p:nvPr/>
        </p:nvSpPr>
        <p:spPr bwMode="auto">
          <a:xfrm>
            <a:off x="0" y="1269308"/>
            <a:ext cx="4679504" cy="1583628"/>
          </a:xfrm>
          <a:prstGeom prst="rect">
            <a:avLst/>
          </a:prstGeom>
          <a:solidFill>
            <a:srgbClr val="015023">
              <a:alpha val="54000"/>
            </a:srgbClr>
          </a:solidFill>
          <a:ln>
            <a:noFill/>
          </a:ln>
          <a:effectLst/>
        </p:spPr>
        <p:txBody>
          <a:bodyPr vert="horz" wrap="square" lIns="18000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</a:pPr>
            <a:endParaRPr lang="pl-PL" b="0" dirty="0"/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Wersja</a:t>
            </a:r>
          </a:p>
          <a:p>
            <a:pPr marL="0" indent="0">
              <a:buFontTx/>
              <a:buNone/>
            </a:pPr>
            <a:r>
              <a:rPr lang="pl-PL" sz="1800" b="0" dirty="0">
                <a:solidFill>
                  <a:schemeClr val="bg1"/>
                </a:solidFill>
                <a:latin typeface="Aptos" panose="020B0004020202020204" pitchFamily="34" charset="0"/>
              </a:rPr>
              <a:t>HYBRID CLOUD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6C132E99-5D18-ED1A-1406-54AF2D4B3351}"/>
              </a:ext>
            </a:extLst>
          </p:cNvPr>
          <p:cNvSpPr txBox="1"/>
          <p:nvPr/>
        </p:nvSpPr>
        <p:spPr>
          <a:xfrm>
            <a:off x="2302669" y="3305890"/>
            <a:ext cx="460533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0" dirty="0">
                <a:solidFill>
                  <a:schemeClr val="bg1"/>
                </a:solidFill>
                <a:latin typeface="Aptos" panose="020B0004020202020204" pitchFamily="34" charset="0"/>
              </a:rPr>
              <a:t>Obsługa </a:t>
            </a:r>
            <a:r>
              <a:rPr lang="pl-PL" sz="1000" b="0" dirty="0" err="1">
                <a:solidFill>
                  <a:schemeClr val="bg1"/>
                </a:solidFill>
                <a:latin typeface="Aptos" panose="020B0004020202020204" pitchFamily="34" charset="0"/>
              </a:rPr>
              <a:t>eSIM</a:t>
            </a:r>
            <a:r>
              <a:rPr lang="pl-PL" sz="1000" b="0" dirty="0">
                <a:solidFill>
                  <a:schemeClr val="bg1"/>
                </a:solidFill>
                <a:latin typeface="Aptos" panose="020B0004020202020204" pitchFamily="34" charset="0"/>
              </a:rPr>
              <a:t>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84919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611191" y="3440792"/>
            <a:ext cx="6226175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502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5023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5023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5023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endParaRPr lang="pl-PL" altLang="pl-PL" sz="2800" b="0" dirty="0">
              <a:solidFill>
                <a:schemeClr val="bg1"/>
              </a:solidFill>
            </a:endParaRPr>
          </a:p>
        </p:txBody>
      </p:sp>
      <p:sp>
        <p:nvSpPr>
          <p:cNvPr id="23" name="pole tekstowe 22"/>
          <p:cNvSpPr txBox="1"/>
          <p:nvPr/>
        </p:nvSpPr>
        <p:spPr>
          <a:xfrm>
            <a:off x="2987824" y="4595864"/>
            <a:ext cx="302433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800" b="0" dirty="0"/>
              <a:t>Paweł Wawak </a:t>
            </a:r>
          </a:p>
          <a:p>
            <a:r>
              <a:rPr lang="pl-PL" sz="1100" b="0" dirty="0"/>
              <a:t>Administrator Systemów Komputerowych </a:t>
            </a:r>
          </a:p>
          <a:p>
            <a:r>
              <a:rPr lang="pl-PL" sz="1100" b="0" dirty="0"/>
              <a:t>w Dyrekcji Generalnej Lasów Państwowych</a:t>
            </a:r>
          </a:p>
          <a:p>
            <a:endParaRPr lang="pl-PL" sz="1100" b="0" dirty="0"/>
          </a:p>
          <a:p>
            <a:pPr algn="ctr"/>
            <a:r>
              <a:rPr lang="pl-PL" sz="1100" b="0" dirty="0"/>
              <a:t>pawel.wawak@lasy.gov.pl</a:t>
            </a:r>
          </a:p>
          <a:p>
            <a:pPr algn="ctr"/>
            <a:endParaRPr lang="pl-PL" sz="1100" b="0" dirty="0"/>
          </a:p>
          <a:p>
            <a:pPr algn="ctr"/>
            <a:r>
              <a:rPr lang="pl-PL" sz="700" b="0" dirty="0"/>
              <a:t>CENTRALNE WSPARCIE SYSTEMU EMM</a:t>
            </a:r>
          </a:p>
          <a:p>
            <a:pPr algn="ctr"/>
            <a:r>
              <a:rPr lang="pl-PL" sz="1100" b="0" dirty="0"/>
              <a:t>emm@lasy.gov.pl</a:t>
            </a:r>
            <a:br>
              <a:rPr lang="pl-PL" sz="1100" b="0" dirty="0"/>
            </a:br>
            <a:endParaRPr lang="pl-PL" sz="1100" b="0" dirty="0"/>
          </a:p>
        </p:txBody>
      </p:sp>
      <p:sp>
        <p:nvSpPr>
          <p:cNvPr id="24" name="Prostokąt 23"/>
          <p:cNvSpPr/>
          <p:nvPr/>
        </p:nvSpPr>
        <p:spPr bwMode="auto">
          <a:xfrm>
            <a:off x="0" y="2792370"/>
            <a:ext cx="9144000" cy="17475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10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6" name="Obraz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0999" y="2996342"/>
            <a:ext cx="1322001" cy="1339628"/>
          </a:xfrm>
          <a:prstGeom prst="rect">
            <a:avLst/>
          </a:prstGeom>
        </p:spPr>
      </p:pic>
      <p:sp>
        <p:nvSpPr>
          <p:cNvPr id="27" name="pole tekstowe 26"/>
          <p:cNvSpPr txBox="1"/>
          <p:nvPr/>
        </p:nvSpPr>
        <p:spPr>
          <a:xfrm>
            <a:off x="3157199" y="1981730"/>
            <a:ext cx="7360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0" spc="100" dirty="0"/>
              <a:t>Dziękuję za uwagę</a:t>
            </a:r>
          </a:p>
        </p:txBody>
      </p:sp>
      <p:pic>
        <p:nvPicPr>
          <p:cNvPr id="2" name="Obraz 1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9029D559-9D1E-7833-BB87-983EA7CD3D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16" y="262619"/>
            <a:ext cx="3413229" cy="118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850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867403" y="4149729"/>
            <a:ext cx="2881313" cy="1800225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pl-PL" altLang="pl-PL" sz="1200" b="0" dirty="0">
                <a:solidFill>
                  <a:schemeClr val="bg1"/>
                </a:solidFill>
              </a:rPr>
              <a:t>Dyrekcja Generalna </a:t>
            </a:r>
            <a:br>
              <a:rPr lang="pl-PL" altLang="pl-PL" sz="1200" b="0" dirty="0">
                <a:solidFill>
                  <a:schemeClr val="bg1"/>
                </a:solidFill>
              </a:rPr>
            </a:br>
            <a:r>
              <a:rPr lang="pl-PL" altLang="pl-PL" sz="1200" b="0" dirty="0">
                <a:solidFill>
                  <a:schemeClr val="bg1"/>
                </a:solidFill>
              </a:rPr>
              <a:t>Lasów Państwowych</a:t>
            </a:r>
            <a:br>
              <a:rPr lang="pl-PL" altLang="pl-PL" sz="1200" b="0" dirty="0">
                <a:solidFill>
                  <a:schemeClr val="bg1"/>
                </a:solidFill>
              </a:rPr>
            </a:br>
            <a:r>
              <a:rPr lang="pl-PL" altLang="pl-PL" sz="1200" b="0" dirty="0">
                <a:solidFill>
                  <a:schemeClr val="bg1"/>
                </a:solidFill>
              </a:rPr>
              <a:t>ul. Grójecka 127</a:t>
            </a:r>
            <a:br>
              <a:rPr lang="pl-PL" altLang="pl-PL" sz="1200" b="0" dirty="0">
                <a:solidFill>
                  <a:schemeClr val="bg1"/>
                </a:solidFill>
              </a:rPr>
            </a:br>
            <a:r>
              <a:rPr lang="pl-PL" altLang="pl-PL" sz="1200" b="0" dirty="0">
                <a:solidFill>
                  <a:schemeClr val="bg1"/>
                </a:solidFill>
              </a:rPr>
              <a:t>02-124 Warszawa sekretariat@lasy.gov.pl</a:t>
            </a:r>
            <a:br>
              <a:rPr lang="pl-PL" altLang="pl-PL" sz="1200" b="0" dirty="0">
                <a:solidFill>
                  <a:schemeClr val="bg1"/>
                </a:solidFill>
              </a:rPr>
            </a:br>
            <a:br>
              <a:rPr lang="pl-PL" altLang="pl-PL" sz="1200" b="0" dirty="0">
                <a:solidFill>
                  <a:schemeClr val="bg1"/>
                </a:solidFill>
              </a:rPr>
            </a:br>
            <a:r>
              <a:rPr lang="pl-PL" altLang="pl-PL" sz="1200" b="0" dirty="0">
                <a:solidFill>
                  <a:schemeClr val="bg1"/>
                </a:solidFill>
              </a:rPr>
              <a:t>tel. +48 22 58 98 100</a:t>
            </a:r>
            <a:br>
              <a:rPr lang="pl-PL" altLang="pl-PL" sz="1200" b="0" dirty="0">
                <a:solidFill>
                  <a:schemeClr val="bg1"/>
                </a:solidFill>
              </a:rPr>
            </a:br>
            <a:r>
              <a:rPr lang="pl-PL" altLang="pl-PL" sz="1200" b="0" dirty="0">
                <a:solidFill>
                  <a:schemeClr val="bg1"/>
                </a:solidFill>
              </a:rPr>
              <a:t>fax +48 22 58 98 171</a:t>
            </a: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611191" y="981078"/>
            <a:ext cx="6226175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rgbClr val="00502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5023"/>
              </a:buClr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5023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5023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023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ClrTx/>
              <a:buFontTx/>
              <a:buNone/>
            </a:pPr>
            <a:endParaRPr lang="pl-PL" altLang="pl-PL" sz="2800" b="0" dirty="0">
              <a:solidFill>
                <a:schemeClr val="bg1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3183" y="5442000"/>
            <a:ext cx="219248" cy="219248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930" y="5049841"/>
            <a:ext cx="232449" cy="23244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558" y="4293097"/>
            <a:ext cx="368499" cy="368499"/>
          </a:xfrm>
          <a:prstGeom prst="rect">
            <a:avLst/>
          </a:prstGeom>
        </p:spPr>
      </p:pic>
      <p:pic>
        <p:nvPicPr>
          <p:cNvPr id="3" name="Obraz 2" descr="Obraz zawierający Czcionka, tekst, Grafika, zrzut ekranu&#10;&#10;Opis wygenerowany automatycznie">
            <a:extLst>
              <a:ext uri="{FF2B5EF4-FFF2-40B4-BE49-F238E27FC236}">
                <a16:creationId xmlns:a16="http://schemas.microsoft.com/office/drawing/2014/main" id="{7C8AB19A-43AD-6B00-8EE9-88F4DDC099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62619"/>
            <a:ext cx="3413229" cy="118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3732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0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15480</TotalTime>
  <Words>978</Words>
  <Application>Microsoft Office PowerPoint</Application>
  <PresentationFormat>Pokaz na ekranie (4:3)</PresentationFormat>
  <Paragraphs>204</Paragraphs>
  <Slides>27</Slides>
  <Notes>26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Calibri</vt:lpstr>
      <vt:lpstr>Wingdings</vt:lpstr>
      <vt:lpstr>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Dyrekcja Generalna  Lasów Państwowych ul. Grójecka 127 02-124 Warszawa sekretariat@lasy.gov.pl  tel. +48 22 58 98 100 fax +48 22 58 98 171</vt:lpstr>
    </vt:vector>
  </TitlesOfParts>
  <Company>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pb</dc:creator>
  <cp:lastModifiedBy>Paweł Wawak</cp:lastModifiedBy>
  <cp:revision>925</cp:revision>
  <dcterms:created xsi:type="dcterms:W3CDTF">2006-03-31T11:40:49Z</dcterms:created>
  <dcterms:modified xsi:type="dcterms:W3CDTF">2026-09-18T05:08:31Z</dcterms:modified>
</cp:coreProperties>
</file>