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2" r:id="rId4"/>
  </p:sldMasterIdLst>
  <p:notesMasterIdLst>
    <p:notesMasterId r:id="rId33"/>
  </p:notesMasterIdLst>
  <p:handoutMasterIdLst>
    <p:handoutMasterId r:id="rId34"/>
  </p:handoutMasterIdLst>
  <p:sldIdLst>
    <p:sldId id="261" r:id="rId5"/>
    <p:sldId id="352" r:id="rId6"/>
    <p:sldId id="351" r:id="rId7"/>
    <p:sldId id="353" r:id="rId8"/>
    <p:sldId id="350" r:id="rId9"/>
    <p:sldId id="354" r:id="rId10"/>
    <p:sldId id="376" r:id="rId11"/>
    <p:sldId id="364" r:id="rId12"/>
    <p:sldId id="362" r:id="rId13"/>
    <p:sldId id="356" r:id="rId14"/>
    <p:sldId id="355" r:id="rId15"/>
    <p:sldId id="357" r:id="rId16"/>
    <p:sldId id="358" r:id="rId17"/>
    <p:sldId id="359" r:id="rId18"/>
    <p:sldId id="360" r:id="rId19"/>
    <p:sldId id="363" r:id="rId20"/>
    <p:sldId id="366" r:id="rId21"/>
    <p:sldId id="370" r:id="rId22"/>
    <p:sldId id="365" r:id="rId23"/>
    <p:sldId id="361" r:id="rId24"/>
    <p:sldId id="368" r:id="rId25"/>
    <p:sldId id="369" r:id="rId26"/>
    <p:sldId id="367" r:id="rId27"/>
    <p:sldId id="371" r:id="rId28"/>
    <p:sldId id="372" r:id="rId29"/>
    <p:sldId id="377" r:id="rId30"/>
    <p:sldId id="374" r:id="rId31"/>
    <p:sldId id="263" r:id="rId32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15DD0546-D4C1-4BC9-BF17-517BCF2AA808}">
          <p14:sldIdLst>
            <p14:sldId id="261"/>
            <p14:sldId id="352"/>
            <p14:sldId id="351"/>
            <p14:sldId id="353"/>
            <p14:sldId id="350"/>
            <p14:sldId id="354"/>
            <p14:sldId id="376"/>
            <p14:sldId id="364"/>
            <p14:sldId id="362"/>
            <p14:sldId id="356"/>
            <p14:sldId id="355"/>
            <p14:sldId id="357"/>
            <p14:sldId id="358"/>
            <p14:sldId id="359"/>
            <p14:sldId id="360"/>
            <p14:sldId id="363"/>
            <p14:sldId id="366"/>
            <p14:sldId id="370"/>
            <p14:sldId id="365"/>
            <p14:sldId id="361"/>
            <p14:sldId id="368"/>
            <p14:sldId id="369"/>
            <p14:sldId id="367"/>
            <p14:sldId id="371"/>
            <p14:sldId id="372"/>
            <p14:sldId id="377"/>
            <p14:sldId id="374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1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łodarczak Maciej" initials="MW" lastIdx="1" clrIdx="0">
    <p:extLst>
      <p:ext uri="{19B8F6BF-5375-455C-9EA6-DF929625EA0E}">
        <p15:presenceInfo xmlns:p15="http://schemas.microsoft.com/office/powerpoint/2012/main" userId="S::maciej.wlodarczak@ad.lasy.gov.pl::d6c84e0c-2244-459e-87a6-5e75ecee77d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35A"/>
    <a:srgbClr val="005023"/>
    <a:srgbClr val="006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>
      <p:cViewPr varScale="1">
        <p:scale>
          <a:sx n="107" d="100"/>
          <a:sy n="107" d="100"/>
        </p:scale>
        <p:origin x="893" y="72"/>
      </p:cViewPr>
      <p:guideLst>
        <p:guide orient="horz" pos="1621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19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3BCCF-363F-465D-81D0-314AF6C237A4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130BA-0A66-4BFB-9958-F61A622C9F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7708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EC264-E069-44CD-BCDB-8347ED935855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9D79F-0ECB-480B-9306-A1BC325481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8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1pPr>
    <a:lvl2pPr marL="725714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2pPr>
    <a:lvl3pPr marL="1451427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3pPr>
    <a:lvl4pPr marL="2177141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4pPr>
    <a:lvl5pPr marL="2902854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5pPr>
    <a:lvl6pPr marL="3628568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6pPr>
    <a:lvl7pPr marL="4354281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7pPr>
    <a:lvl8pPr marL="5079995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8pPr>
    <a:lvl9pPr marL="5805708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5274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1808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0516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687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2020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04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FB3B7B-00BA-9EED-C4E7-4091BDDF1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9C4B3B5-82BC-0D89-2720-4331E9735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36A5EF3-77B5-3051-68B3-F4B2157D7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0935885-B6BD-015F-4C63-39A54B0C4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5AFF3DB-19C6-4701-89BD-FFBA79C2C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165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ACBE32-AD15-7ECF-2570-B27FE9DDE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B15AAB-D54E-8AD5-24DB-02F07ECD3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9C3FBBB-27A2-0BD0-4EC4-DD2879114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2C20FB5-0C0A-93D5-3E2F-583C5187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4293A6C-161D-A0B6-A1A8-9A862DD45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079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380B7A-AD6E-71A7-6222-C19B90B84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0FD5B72-36C0-C595-601C-E7D8AD6F1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08F38B5-072D-0651-078F-00C005902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9EC99ED-89AB-D088-4C25-A4CB486E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65EAB4-8187-169B-F44E-7BED6CAD0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6869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2C83CD-9CAB-D1EC-18C3-B74599707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B889EF-5E3E-3055-133E-BA29A062F0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F432CB-5304-6632-551A-7AA4CB04E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5E15D01-75BE-E388-F490-C1065937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25CFF4B-C4D3-1820-9D46-C63CDC887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806F097-0D63-3D6B-CE8B-1EA74A91D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640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609678-336B-7EA6-35B6-2DA4D6791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6E12A1-1755-403E-A24B-25E1B71CD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72A689E-95C9-C890-4041-D5033DD10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054650C-366B-1C05-AC00-888CE17A8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5731800-49CE-E107-BC67-EB54EDEB9C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8D119E6-C24D-40A7-5BA9-B4568394F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04BFA90-1F09-2C4D-F46D-021A61AA3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5EB0A4D-CBAE-15EC-10AB-F39CAB95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2077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EC4A72-B4DC-3B43-D078-8470694EC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26B7AE2-6198-DA3D-1086-49C38A493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E6A90C3-1427-C49A-89DB-BE16A1E2E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F6ACF61-75A9-3BC7-691E-3D997D122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256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13C2DCA-BE9A-2D9F-BFBB-7373D0C48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F83A8FD-30E6-2111-FE6E-A098880DA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71ED358-D191-1499-A580-F2CE56C74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4676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4A1F9E-6BBE-C2C5-AA79-A75A792F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98EACE-3CB5-70D4-74FA-4CB4B7107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8BA9A6A-107C-4A9C-8FA4-12DF85639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FEDEF8D-1E97-0AE7-FA07-42592524B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285485B-2B6A-FB10-C0E4-6D5D5CB38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FA2709-44BA-2E10-E672-B6DBB3BF1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8379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905055-65ED-50FC-E8A4-AB4C00A96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AF0739D-3900-69FC-FBFC-F50375EF65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AB2050A-03E3-92CA-8E46-E8631C68A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E551FB8-F4E8-0B84-0F96-F171EB71F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B3600E2-F30D-EE26-C53A-76D75C1D2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07B60F6-1F03-F7C9-1B45-B82CEC82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398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BA999E-FD20-B538-C1CD-32A823918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43E602A-6845-DAC9-469C-5DA0C81B6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BDCC65A-52DE-FDEC-2F72-9C3EA8504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DB7DD20-532C-E568-DAC5-EFA076421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B9ADC2-82F5-9BF8-71BA-9D992F23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083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17647E5-3E0C-0516-4C8F-072DEC15C0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3E2D296-E028-0D4B-8817-7D5A7C1A8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1050CDA-2DFC-ADC7-3920-AF7D61176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6512AB-080B-A93F-6C0A-366F4E13A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FD1CCCA-AFD1-4383-E43A-D0A49FF8E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6040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EF89095-900C-4293-87D4-A99EC7B6CD2C}"/>
              </a:ext>
            </a:extLst>
          </p:cNvPr>
          <p:cNvSpPr txBox="1">
            <a:spLocks/>
          </p:cNvSpPr>
          <p:nvPr userDrawn="1"/>
        </p:nvSpPr>
        <p:spPr>
          <a:xfrm>
            <a:off x="7714873" y="4757707"/>
            <a:ext cx="1179719" cy="153888"/>
          </a:xfrm>
          <a:prstGeom prst="rect">
            <a:avLst/>
          </a:prstGeom>
        </p:spPr>
        <p:txBody>
          <a:bodyPr lIns="0" tIns="0" rIns="0" bIns="0"/>
          <a:lstStyle>
            <a:defPPr>
              <a:defRPr lang="pl-PL"/>
            </a:defPPr>
            <a:lvl1pPr marL="0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6072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108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40180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8216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6252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4288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136BB9F-F41C-4172-B28A-19863538028F}" type="slidenum">
              <a:rPr lang="pl-PL" sz="1000" smtClean="0">
                <a:solidFill>
                  <a:srgbClr val="0050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pl-PL" sz="1000" dirty="0">
              <a:solidFill>
                <a:srgbClr val="0050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D88CA303-2802-4A87-A6BB-A9F004768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2187" y="971415"/>
            <a:ext cx="7294483" cy="685858"/>
          </a:xfrm>
          <a:prstGeom prst="rect">
            <a:avLst/>
          </a:prstGeom>
        </p:spPr>
        <p:txBody>
          <a:bodyPr lIns="0"/>
          <a:lstStyle>
            <a:lvl1pPr algn="l">
              <a:defRPr sz="2857">
                <a:solidFill>
                  <a:srgbClr val="0050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B07AB1A-DDFE-44A7-83E9-0A454A0BB7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9155" y="1885892"/>
            <a:ext cx="7294483" cy="1828954"/>
          </a:xfrm>
          <a:prstGeom prst="rect">
            <a:avLst/>
          </a:prstGeom>
        </p:spPr>
        <p:txBody>
          <a:bodyPr lIns="0"/>
          <a:lstStyle>
            <a:lvl1pPr>
              <a:buFont typeface="Arial" panose="020B0604020202020204" pitchFamily="34" charset="0"/>
              <a:buChar char="•"/>
              <a:defRPr sz="1746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•"/>
              <a:defRPr sz="127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pl-PL" dirty="0"/>
              <a:t>Treść główna, punkt 1</a:t>
            </a:r>
          </a:p>
          <a:p>
            <a:pPr lvl="1"/>
            <a:r>
              <a:rPr lang="pl-PL" dirty="0"/>
              <a:t>Podpunkt 1, wymieniane treści, informacje</a:t>
            </a:r>
          </a:p>
          <a:p>
            <a:pPr lvl="1"/>
            <a:r>
              <a:rPr lang="pl-PL" dirty="0"/>
              <a:t>Podpunkt 2, wymieniane treści, informacje</a:t>
            </a:r>
          </a:p>
          <a:p>
            <a:pPr lvl="1"/>
            <a:endParaRPr lang="pl-PL" dirty="0"/>
          </a:p>
          <a:p>
            <a:pPr marL="257090" marR="0" lvl="0" indent="-257090" algn="l" defTabSz="68557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/>
              <a:t>Treść główna, punkt 2</a:t>
            </a:r>
          </a:p>
          <a:p>
            <a:pPr lvl="1"/>
            <a:r>
              <a:rPr lang="pl-PL" dirty="0"/>
              <a:t>Podpunkt 1, wymieniane treści, informacje</a:t>
            </a:r>
          </a:p>
          <a:p>
            <a:pPr lvl="1"/>
            <a:r>
              <a:rPr lang="pl-PL" dirty="0"/>
              <a:t>Podpunkt 2, wymieniane treści, informacje</a:t>
            </a:r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1"/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6CD6866-0B31-41F9-8EE6-EEF22915835B}"/>
              </a:ext>
            </a:extLst>
          </p:cNvPr>
          <p:cNvSpPr txBox="1"/>
          <p:nvPr userDrawn="1"/>
        </p:nvSpPr>
        <p:spPr>
          <a:xfrm>
            <a:off x="971599" y="4709166"/>
            <a:ext cx="166306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sz="1000" dirty="0">
                <a:solidFill>
                  <a:srgbClr val="0050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1000" dirty="0">
              <a:solidFill>
                <a:srgbClr val="005023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01A839D-0C7E-8BF6-D859-C54189EA42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359" y="231905"/>
            <a:ext cx="714129" cy="441170"/>
          </a:xfrm>
          <a:prstGeom prst="rect">
            <a:avLst/>
          </a:prstGeom>
        </p:spPr>
      </p:pic>
      <p:pic>
        <p:nvPicPr>
          <p:cNvPr id="10" name="Obraz 9" descr="Obraz zawierający tekst&#10;&#10;Opis wygenerowany automatycznie">
            <a:extLst>
              <a:ext uri="{FF2B5EF4-FFF2-40B4-BE49-F238E27FC236}">
                <a16:creationId xmlns:a16="http://schemas.microsoft.com/office/drawing/2014/main" id="{6B0CDF4A-65BE-F7D3-9E2C-6365EF242E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16663"/>
            <a:ext cx="1428258" cy="42355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0C9E38C-DF17-1878-1EE0-2F39AB724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9" r="63633"/>
          <a:stretch/>
        </p:blipFill>
        <p:spPr>
          <a:xfrm>
            <a:off x="-2418" y="-12476"/>
            <a:ext cx="541970" cy="5155976"/>
          </a:xfrm>
          <a:prstGeom prst="rect">
            <a:avLst/>
          </a:prstGeom>
        </p:spPr>
      </p:pic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B8596759-5757-400F-F471-944F38FED642}"/>
              </a:ext>
            </a:extLst>
          </p:cNvPr>
          <p:cNvSpPr/>
          <p:nvPr userDrawn="1"/>
        </p:nvSpPr>
        <p:spPr>
          <a:xfrm>
            <a:off x="249408" y="267493"/>
            <a:ext cx="550954" cy="4608251"/>
          </a:xfrm>
          <a:prstGeom prst="roundRect">
            <a:avLst>
              <a:gd name="adj" fmla="val 15969"/>
            </a:avLst>
          </a:prstGeom>
          <a:noFill/>
          <a:ln w="22225">
            <a:solidFill>
              <a:srgbClr val="CDB35A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5610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ajd 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52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277B00C-5789-7CCC-509C-5A33AD4D2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E4A9EB9-63B5-8288-312A-FAAEA2614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9037CDC-3054-7F43-1D98-401B9E2ABC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6BBA6-DC4E-47A2-A080-2F3D6C5D3C9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B1AD7B1-A5A9-B78F-DE6A-C2B30E32E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FAE8528-0F0D-3DF2-6A50-A706C472ED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CE36E-B1B8-46DB-9ED6-BFC4A5D356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1727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ogforsk.se/english/projects/stanford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4398744" y="2362874"/>
            <a:ext cx="264816" cy="518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771" dirty="0"/>
              <a:t> 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8F625586-3A5C-0123-2C9C-38072D453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9" r="29359"/>
          <a:stretch/>
        </p:blipFill>
        <p:spPr>
          <a:xfrm>
            <a:off x="-3783" y="0"/>
            <a:ext cx="3192706" cy="515597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3A86A76-6B60-CBCE-F0BD-4122A71C20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6295" y="267493"/>
            <a:ext cx="2593385" cy="769073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EF880DC-E8E9-91CA-4332-E003D1EA341C}"/>
              </a:ext>
            </a:extLst>
          </p:cNvPr>
          <p:cNvSpPr txBox="1"/>
          <p:nvPr/>
        </p:nvSpPr>
        <p:spPr>
          <a:xfrm>
            <a:off x="3707904" y="4691340"/>
            <a:ext cx="49685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Rogów  10.09.2026r.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D3DFF91-EAC3-CD5E-1E34-F6A015EAFACE}"/>
              </a:ext>
            </a:extLst>
          </p:cNvPr>
          <p:cNvSpPr txBox="1"/>
          <p:nvPr/>
        </p:nvSpPr>
        <p:spPr>
          <a:xfrm>
            <a:off x="532675" y="483518"/>
            <a:ext cx="166306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CCB24AB6-8078-2EDA-92C1-CC520AF3A604}"/>
              </a:ext>
            </a:extLst>
          </p:cNvPr>
          <p:cNvSpPr/>
          <p:nvPr/>
        </p:nvSpPr>
        <p:spPr>
          <a:xfrm>
            <a:off x="249408" y="267493"/>
            <a:ext cx="3192706" cy="4608251"/>
          </a:xfrm>
          <a:prstGeom prst="roundRect">
            <a:avLst>
              <a:gd name="adj" fmla="val 3230"/>
            </a:avLst>
          </a:prstGeom>
          <a:noFill/>
          <a:ln w="22225">
            <a:solidFill>
              <a:srgbClr val="CDB35A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0" name="Tytuł 9">
            <a:extLst>
              <a:ext uri="{FF2B5EF4-FFF2-40B4-BE49-F238E27FC236}">
                <a16:creationId xmlns:a16="http://schemas.microsoft.com/office/drawing/2014/main" id="{72F8EEF9-3A05-53B2-369B-3128806E5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912" y="971414"/>
            <a:ext cx="4566758" cy="2968488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919E0BD9-D24D-7122-AB9B-B7D8E1F7C7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76880" y="1036566"/>
            <a:ext cx="4566758" cy="26782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400" b="1" dirty="0">
                <a:solidFill>
                  <a:schemeClr val="bg1"/>
                </a:solidFill>
              </a:rPr>
              <a:t>Cyfryzacja procesów odbioru i rozchodu drewna w Lasach Państwowych 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3069824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54F3A-7F77-4C6C-B3C8-C8549A221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BE6BC0F-BFA6-F372-09B6-C87E86E9D6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715702"/>
            <a:ext cx="7272808" cy="3944280"/>
          </a:xfrm>
          <a:noFill/>
        </p:spPr>
        <p:txBody>
          <a:bodyPr anchor="ctr">
            <a:normAutofit/>
          </a:bodyPr>
          <a:lstStyle/>
          <a:p>
            <a:r>
              <a:rPr lang="pl-PL" sz="1800" dirty="0">
                <a:solidFill>
                  <a:srgbClr val="005023"/>
                </a:solidFill>
              </a:rPr>
              <a:t>Elektroniczne dokumenty rozchodowe – </a:t>
            </a:r>
            <a:r>
              <a:rPr lang="pl-PL" sz="1800" b="1" dirty="0" err="1">
                <a:solidFill>
                  <a:srgbClr val="005023"/>
                </a:solidFill>
              </a:rPr>
              <a:t>eKW</a:t>
            </a:r>
            <a:r>
              <a:rPr lang="pl-PL" sz="1800" dirty="0">
                <a:solidFill>
                  <a:srgbClr val="005023"/>
                </a:solidFill>
              </a:rPr>
              <a:t> kwit wywozowy, </a:t>
            </a:r>
            <a:r>
              <a:rPr lang="pl-PL" sz="1800" b="1" dirty="0" err="1">
                <a:solidFill>
                  <a:srgbClr val="005023"/>
                </a:solidFill>
              </a:rPr>
              <a:t>ePP</a:t>
            </a:r>
            <a:r>
              <a:rPr lang="pl-PL" sz="1800" dirty="0">
                <a:solidFill>
                  <a:srgbClr val="005023"/>
                </a:solidFill>
              </a:rPr>
              <a:t>  protokół przekazania</a:t>
            </a:r>
          </a:p>
          <a:p>
            <a:pPr algn="just"/>
            <a:endParaRPr lang="pl-PL" sz="1800" dirty="0">
              <a:solidFill>
                <a:srgbClr val="005023"/>
              </a:solidFill>
            </a:endParaRPr>
          </a:p>
          <a:p>
            <a:r>
              <a:rPr lang="pl-PL" sz="1800" dirty="0">
                <a:solidFill>
                  <a:srgbClr val="005023"/>
                </a:solidFill>
              </a:rPr>
              <a:t>Elektroniczne upoważnienia do odbioru drewna – </a:t>
            </a:r>
            <a:r>
              <a:rPr lang="pl-PL" sz="1800" b="1" dirty="0" err="1">
                <a:solidFill>
                  <a:srgbClr val="005023"/>
                </a:solidFill>
              </a:rPr>
              <a:t>eUpoważnienia</a:t>
            </a:r>
            <a:endParaRPr lang="pl-PL" sz="1800" b="1" dirty="0">
              <a:solidFill>
                <a:srgbClr val="005023"/>
              </a:solidFill>
            </a:endParaRPr>
          </a:p>
          <a:p>
            <a:pPr algn="just"/>
            <a:endParaRPr lang="pl-PL" sz="1800" dirty="0">
              <a:solidFill>
                <a:srgbClr val="005023"/>
              </a:solidFill>
            </a:endParaRPr>
          </a:p>
          <a:p>
            <a:pPr algn="just"/>
            <a:r>
              <a:rPr lang="pl-PL" sz="1800" dirty="0">
                <a:solidFill>
                  <a:srgbClr val="005023"/>
                </a:solidFill>
              </a:rPr>
              <a:t>Pomiary z harwesterów – przychód drewna w LP</a:t>
            </a:r>
          </a:p>
          <a:p>
            <a:pPr algn="just"/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11E6C18-2996-B4FA-6E90-6D15817D9E52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43688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09BE0-2E89-3B55-79CB-7A9839232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AB337C-9154-70A7-AD11-B44A7D3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9D77867-8287-7583-EBF2-F737E828FA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6840760" cy="3240359"/>
          </a:xfrm>
          <a:noFill/>
        </p:spPr>
        <p:txBody>
          <a:bodyPr anchor="ctr"/>
          <a:lstStyle/>
          <a:p>
            <a:pPr marL="0" indent="0">
              <a:buNone/>
            </a:pPr>
            <a:r>
              <a:rPr lang="pl-PL" sz="1600" dirty="0">
                <a:solidFill>
                  <a:srgbClr val="005023"/>
                </a:solidFill>
              </a:rPr>
              <a:t>Projekt realizowany przez Zakład Informatyki Lasów Państwowych  na zlecenie Wydziału Informatyki DGLP, kontynuacja działań zmierzających do pełnej cyfryzacji procesów na stanowisku leśniczego związanych z:</a:t>
            </a:r>
          </a:p>
          <a:p>
            <a:r>
              <a:rPr lang="pl-PL" sz="1600" dirty="0">
                <a:solidFill>
                  <a:srgbClr val="005023"/>
                </a:solidFill>
              </a:rPr>
              <a:t>planowaniem prac gospodarczych,</a:t>
            </a:r>
          </a:p>
          <a:p>
            <a:r>
              <a:rPr lang="pl-PL" sz="1600" dirty="0">
                <a:solidFill>
                  <a:srgbClr val="005023"/>
                </a:solidFill>
              </a:rPr>
              <a:t>zlecaniem i rozliczaniem usług na poziomie leśnictwa,</a:t>
            </a:r>
          </a:p>
          <a:p>
            <a:r>
              <a:rPr lang="pl-PL" sz="1600" b="1" dirty="0">
                <a:solidFill>
                  <a:srgbClr val="005023"/>
                </a:solidFill>
              </a:rPr>
              <a:t>obrotem drewnem</a:t>
            </a:r>
            <a:r>
              <a:rPr lang="pl-PL" sz="1600" dirty="0">
                <a:solidFill>
                  <a:srgbClr val="005023"/>
                </a:solidFill>
              </a:rPr>
              <a:t>,</a:t>
            </a:r>
          </a:p>
          <a:p>
            <a:r>
              <a:rPr lang="pl-PL" sz="1600" dirty="0">
                <a:solidFill>
                  <a:srgbClr val="005023"/>
                </a:solidFill>
              </a:rPr>
              <a:t>rejestrowaniem danych prognostycznych wynikających z obowiązujących przepisów i instrukcji stosowanych z LP.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0C4E593F-5589-03A1-E67C-DEF6B9D216AC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5BCB103E-AAAC-706B-260A-3937A07073BB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838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C9E9C-7C0E-569D-58EC-F9E664851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F75015-CD2A-F036-B25E-5C5C3B8E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3D3204D-E282-3322-D999-D6B35AB356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5656" y="987574"/>
            <a:ext cx="6840760" cy="3240359"/>
          </a:xfrm>
          <a:noFill/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pl-PL" sz="1600" dirty="0">
                <a:solidFill>
                  <a:srgbClr val="005023"/>
                </a:solidFill>
              </a:rPr>
              <a:t>Modernizacja aplikacji </a:t>
            </a:r>
            <a:r>
              <a:rPr lang="pl-PL" sz="1600" b="1" dirty="0">
                <a:solidFill>
                  <a:srgbClr val="005023"/>
                </a:solidFill>
              </a:rPr>
              <a:t>Leśnik+</a:t>
            </a:r>
            <a:r>
              <a:rPr lang="pl-PL" sz="1600" dirty="0">
                <a:solidFill>
                  <a:srgbClr val="005023"/>
                </a:solidFill>
              </a:rPr>
              <a:t> w zakresie:</a:t>
            </a:r>
          </a:p>
          <a:p>
            <a:pPr marL="0" indent="0">
              <a:buNone/>
            </a:pPr>
            <a:endParaRPr lang="pl-PL" sz="1600" dirty="0">
              <a:solidFill>
                <a:srgbClr val="005023"/>
              </a:solidFill>
            </a:endParaRPr>
          </a:p>
          <a:p>
            <a:r>
              <a:rPr lang="pl-PL" sz="1400" dirty="0">
                <a:solidFill>
                  <a:srgbClr val="005023"/>
                </a:solidFill>
              </a:rPr>
              <a:t>procesu tworzenia dokumentów – kwit wywozowy </a:t>
            </a:r>
            <a:r>
              <a:rPr lang="pl-PL" sz="1400" dirty="0" err="1">
                <a:solidFill>
                  <a:srgbClr val="005023"/>
                </a:solidFill>
              </a:rPr>
              <a:t>eKW</a:t>
            </a:r>
            <a:r>
              <a:rPr lang="pl-PL" sz="1400" dirty="0">
                <a:solidFill>
                  <a:srgbClr val="005023"/>
                </a:solidFill>
              </a:rPr>
              <a:t>, protokół przekazania </a:t>
            </a:r>
            <a:r>
              <a:rPr lang="pl-PL" sz="1400" dirty="0" err="1">
                <a:solidFill>
                  <a:srgbClr val="005023"/>
                </a:solidFill>
              </a:rPr>
              <a:t>ePP</a:t>
            </a:r>
            <a:r>
              <a:rPr lang="pl-PL" sz="1400" dirty="0">
                <a:solidFill>
                  <a:srgbClr val="005023"/>
                </a:solidFill>
              </a:rPr>
              <a:t>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uruchomienia nowego modelu synchronizacji danych pomiędzy Leśnik+ a PLD. </a:t>
            </a:r>
          </a:p>
          <a:p>
            <a:pPr marL="0" indent="0">
              <a:buNone/>
            </a:pPr>
            <a:r>
              <a:rPr lang="pl-PL" sz="1400" dirty="0">
                <a:solidFill>
                  <a:srgbClr val="005023"/>
                </a:solidFill>
              </a:rPr>
              <a:t> </a:t>
            </a:r>
          </a:p>
          <a:p>
            <a:pPr marL="0" indent="0">
              <a:buNone/>
            </a:pPr>
            <a:r>
              <a:rPr lang="pl-PL" sz="1600" dirty="0">
                <a:solidFill>
                  <a:srgbClr val="005023"/>
                </a:solidFill>
              </a:rPr>
              <a:t>Udostępnienie w ramach </a:t>
            </a:r>
            <a:r>
              <a:rPr lang="pl-PL" sz="1600" b="1" dirty="0">
                <a:solidFill>
                  <a:srgbClr val="005023"/>
                </a:solidFill>
              </a:rPr>
              <a:t>Portalu Leśno-Drzewnego </a:t>
            </a:r>
            <a:r>
              <a:rPr lang="pl-PL" sz="1600" dirty="0">
                <a:solidFill>
                  <a:srgbClr val="005023"/>
                </a:solidFill>
              </a:rPr>
              <a:t>(</a:t>
            </a:r>
            <a:r>
              <a:rPr lang="pl-PL" sz="1600" b="1" dirty="0">
                <a:solidFill>
                  <a:srgbClr val="005023"/>
                </a:solidFill>
              </a:rPr>
              <a:t>PLD</a:t>
            </a:r>
            <a:r>
              <a:rPr lang="pl-PL" sz="1600" dirty="0">
                <a:solidFill>
                  <a:srgbClr val="005023"/>
                </a:solidFill>
              </a:rPr>
              <a:t>) panel kontrahenta – funkcjonalności:</a:t>
            </a:r>
          </a:p>
          <a:p>
            <a:pPr marL="0" indent="0">
              <a:buNone/>
            </a:pPr>
            <a:endParaRPr lang="pl-PL" sz="1600" dirty="0">
              <a:solidFill>
                <a:srgbClr val="005023"/>
              </a:solidFill>
            </a:endParaRPr>
          </a:p>
          <a:p>
            <a:r>
              <a:rPr lang="pl-PL" sz="1400" dirty="0">
                <a:solidFill>
                  <a:srgbClr val="005023"/>
                </a:solidFill>
              </a:rPr>
              <a:t>dostęp do elektronicznej formy dokumentów rozchodowych,  </a:t>
            </a:r>
          </a:p>
          <a:p>
            <a:r>
              <a:rPr lang="pl-PL" sz="1400" dirty="0">
                <a:solidFill>
                  <a:srgbClr val="005023"/>
                </a:solidFill>
              </a:rPr>
              <a:t>bazy przewoźników,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bazy upoważnień do wywozu drewna.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E7498947-75B7-6F5F-1B24-AC3FE7CA0882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C2F6ADB4-2BEF-E4A3-B550-89029FF82C24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232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5CF84-93B9-4928-82B9-8117F32A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2968196-616C-4588-B4BE-1BBDD711B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715702"/>
            <a:ext cx="3312368" cy="3476228"/>
          </a:xfrm>
          <a:noFill/>
        </p:spPr>
        <p:txBody>
          <a:bodyPr/>
          <a:lstStyle/>
          <a:p>
            <a:pPr marL="0" indent="0">
              <a:buNone/>
            </a:pPr>
            <a:endParaRPr lang="pl-PL" sz="1400" b="1" dirty="0">
              <a:solidFill>
                <a:srgbClr val="005023"/>
              </a:solidFill>
            </a:endParaRPr>
          </a:p>
          <a:p>
            <a:pPr marL="0" indent="0">
              <a:buNone/>
            </a:pPr>
            <a:r>
              <a:rPr lang="pl-PL" sz="1400" b="1" dirty="0">
                <a:solidFill>
                  <a:srgbClr val="005023"/>
                </a:solidFill>
              </a:rPr>
              <a:t>Kompleksowa modernizacja obsługi dokumentów rozchodowych drewna Leśnik+: </a:t>
            </a:r>
            <a:endParaRPr lang="pl-PL" sz="1400" dirty="0">
              <a:solidFill>
                <a:srgbClr val="005023"/>
              </a:solidFill>
            </a:endParaRPr>
          </a:p>
          <a:p>
            <a:r>
              <a:rPr lang="pl-PL" sz="1400" dirty="0">
                <a:solidFill>
                  <a:srgbClr val="005023"/>
                </a:solidFill>
              </a:rPr>
              <a:t>obejmuje rezygnację z formy papierowej dokumentów,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wprowadza cyfrowy dokument, z unikalnym numerem UUID, który pozwala na weryfikację autentyczności </a:t>
            </a:r>
            <a:r>
              <a:rPr lang="pl-PL" sz="1400" dirty="0" err="1">
                <a:solidFill>
                  <a:srgbClr val="005023"/>
                </a:solidFill>
              </a:rPr>
              <a:t>eKW</a:t>
            </a:r>
            <a:r>
              <a:rPr lang="pl-PL" sz="1400" dirty="0">
                <a:solidFill>
                  <a:srgbClr val="005023"/>
                </a:solidFill>
              </a:rPr>
              <a:t>, </a:t>
            </a:r>
            <a:r>
              <a:rPr lang="pl-PL" sz="1400" dirty="0" err="1">
                <a:solidFill>
                  <a:srgbClr val="005023"/>
                </a:solidFill>
              </a:rPr>
              <a:t>ePP</a:t>
            </a:r>
            <a:r>
              <a:rPr lang="pl-PL" sz="1400" dirty="0">
                <a:solidFill>
                  <a:srgbClr val="005023"/>
                </a:solidFill>
              </a:rPr>
              <a:t> podczas transportu,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zmienia sposób potwierdzenia przekazania towaru przez odwzorowania podpisów wydającego i odbierającego na dokumencie PDF.</a:t>
            </a:r>
          </a:p>
          <a:p>
            <a:pPr algn="just"/>
            <a:endParaRPr lang="pl-PL" sz="1400" dirty="0"/>
          </a:p>
          <a:p>
            <a:pPr algn="just"/>
            <a:endParaRPr lang="pl-PL" sz="1400" dirty="0"/>
          </a:p>
          <a:p>
            <a:pPr algn="just"/>
            <a:endParaRPr lang="pl-PL" sz="1400" dirty="0"/>
          </a:p>
          <a:p>
            <a:pPr algn="just"/>
            <a:endParaRPr lang="pl-PL" sz="1400" dirty="0"/>
          </a:p>
          <a:p>
            <a:pPr algn="just"/>
            <a:endParaRPr lang="pl-PL" sz="1400" dirty="0"/>
          </a:p>
          <a:p>
            <a:pPr algn="just"/>
            <a:endParaRPr lang="pl-PL" sz="1400" dirty="0"/>
          </a:p>
          <a:p>
            <a:pPr algn="just"/>
            <a:endParaRPr lang="pl-PL" sz="1400" dirty="0"/>
          </a:p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143F1399-2B3F-45F4-A0B1-623642B4C2A1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6D83093-8785-00CC-9836-892922C40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7" y="843558"/>
            <a:ext cx="3456384" cy="4104456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EB123D4E-08A2-AE7D-24FF-F8FD5C08D63D}"/>
              </a:ext>
            </a:extLst>
          </p:cNvPr>
          <p:cNvCxnSpPr>
            <a:cxnSpLocks/>
          </p:cNvCxnSpPr>
          <p:nvPr/>
        </p:nvCxnSpPr>
        <p:spPr>
          <a:xfrm>
            <a:off x="7092280" y="483518"/>
            <a:ext cx="2051720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28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34064-735F-6D6C-E0CD-D412B65FB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A90C2E-D8FD-035F-E952-9B659AE90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DE9AD64-A1FE-C665-11D9-C515362FDE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6912768" cy="3240359"/>
          </a:xfrm>
          <a:noFill/>
        </p:spPr>
        <p:txBody>
          <a:bodyPr/>
          <a:lstStyle/>
          <a:p>
            <a:pPr marL="0" indent="0">
              <a:buNone/>
            </a:pPr>
            <a:r>
              <a:rPr lang="pl-PL" sz="1600" dirty="0">
                <a:solidFill>
                  <a:srgbClr val="005023"/>
                </a:solidFill>
              </a:rPr>
              <a:t>Podpis </a:t>
            </a:r>
            <a:r>
              <a:rPr lang="pl-PL" sz="1600" b="1" dirty="0">
                <a:solidFill>
                  <a:srgbClr val="005023"/>
                </a:solidFill>
              </a:rPr>
              <a:t>wydającego</a:t>
            </a:r>
            <a:r>
              <a:rPr lang="pl-PL" sz="1600" dirty="0">
                <a:solidFill>
                  <a:srgbClr val="005023"/>
                </a:solidFill>
              </a:rPr>
              <a:t> realizowany poprzez faksymile podpisu, który trafia na generowany plik PDF udostępniany odbierającemu.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8E3F6A7-1276-3277-DA8E-1DDA6D0E576F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9DAA898-CFAC-6252-1E06-DCF084AD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779662"/>
            <a:ext cx="4680520" cy="2727439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A6635AE5-ED2C-CCF2-CC21-08C672E313F4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916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5240D-3B4A-04B2-F46F-D52BABA33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8BADF0-419C-F954-2749-3EA25D911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79C750A-D9BD-05D3-E8CD-C3841C096B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1"/>
            <a:ext cx="7488832" cy="828091"/>
          </a:xfrm>
          <a:noFill/>
        </p:spPr>
        <p:txBody>
          <a:bodyPr/>
          <a:lstStyle/>
          <a:p>
            <a:pPr marL="0" indent="0">
              <a:buNone/>
            </a:pPr>
            <a:r>
              <a:rPr lang="pl-PL" sz="1600" dirty="0">
                <a:solidFill>
                  <a:srgbClr val="005023"/>
                </a:solidFill>
              </a:rPr>
              <a:t>Podpis </a:t>
            </a:r>
            <a:r>
              <a:rPr lang="pl-PL" sz="1600" b="1" dirty="0">
                <a:solidFill>
                  <a:srgbClr val="005023"/>
                </a:solidFill>
              </a:rPr>
              <a:t>odbierającego</a:t>
            </a:r>
            <a:r>
              <a:rPr lang="pl-PL" sz="1600" dirty="0">
                <a:solidFill>
                  <a:srgbClr val="005023"/>
                </a:solidFill>
              </a:rPr>
              <a:t> wprowadzany na ekranie urządzenia podczas zatwierdzania dokumentu elektronicznego, odwzorowany na PDF.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7ECEBDAD-A6D2-1582-BFE0-F80FC6A3B5CA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EF20741-46B8-D5AD-4502-E1B266A2E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635646"/>
            <a:ext cx="1809578" cy="302433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C367580-E245-5234-000D-E424C8C50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212" y="2139702"/>
            <a:ext cx="3600400" cy="1656184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E83F667-11EC-B490-0982-08DC97FB0350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215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A9CB9-6EF1-B313-F2C4-E32D8F1A4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9C5126-3E8F-5B0F-F909-03D61E429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0A406E-6781-D533-BD8A-27CB37F709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2952328" cy="3240359"/>
          </a:xfrm>
          <a:noFill/>
        </p:spPr>
        <p:txBody>
          <a:bodyPr/>
          <a:lstStyle/>
          <a:p>
            <a:pPr marL="0" indent="0" algn="just">
              <a:buNone/>
            </a:pPr>
            <a:r>
              <a:rPr lang="pl-PL" sz="1400" dirty="0">
                <a:solidFill>
                  <a:srgbClr val="005023"/>
                </a:solidFill>
              </a:rPr>
              <a:t>Zatwierdzony dokument </a:t>
            </a:r>
            <a:r>
              <a:rPr lang="pl-PL" sz="1400" dirty="0" err="1">
                <a:solidFill>
                  <a:srgbClr val="005023"/>
                </a:solidFill>
              </a:rPr>
              <a:t>eKW</a:t>
            </a:r>
            <a:r>
              <a:rPr lang="pl-PL" sz="1400" dirty="0">
                <a:solidFill>
                  <a:srgbClr val="005023"/>
                </a:solidFill>
              </a:rPr>
              <a:t>, </a:t>
            </a:r>
            <a:r>
              <a:rPr lang="pl-PL" sz="1400" dirty="0" err="1">
                <a:solidFill>
                  <a:srgbClr val="005023"/>
                </a:solidFill>
              </a:rPr>
              <a:t>ePP</a:t>
            </a:r>
            <a:r>
              <a:rPr lang="pl-PL" sz="1400" dirty="0">
                <a:solidFill>
                  <a:srgbClr val="005023"/>
                </a:solidFill>
              </a:rPr>
              <a:t> udostępniany jest odbierającemu na jego urządzenie mobilne w dwóch wariantach: </a:t>
            </a:r>
          </a:p>
          <a:p>
            <a:r>
              <a:rPr lang="pl-PL" sz="1400" dirty="0">
                <a:solidFill>
                  <a:srgbClr val="005023"/>
                </a:solidFill>
              </a:rPr>
              <a:t>udostępnienie na ekranie linku do pobrania dokumentu z serwera PLD,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udostępnienia dokumentu bezpośrednio na urządzenie odbierającego. 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0F505CD-62ED-2E1E-A64A-B6D570D33BBA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3BEF3F1-7921-6BF9-542D-729762484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7" y="951570"/>
            <a:ext cx="1872208" cy="334837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0FA49D5-61EA-EE05-94EB-33F2C68B2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951570"/>
            <a:ext cx="1872208" cy="3348372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236441EF-0417-D941-4419-358FDDB61358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207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BDAFB-6633-F699-F254-49D8C88E7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E1E20A-078B-B865-CF9B-BBCA565D0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1B22F85-DD26-8F98-5877-F46EBF575E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87624" y="1131590"/>
            <a:ext cx="3384376" cy="3240359"/>
          </a:xfrm>
          <a:noFill/>
        </p:spPr>
        <p:txBody>
          <a:bodyPr anchor="ctr"/>
          <a:lstStyle/>
          <a:p>
            <a:pPr marL="0" indent="0">
              <a:buNone/>
            </a:pPr>
            <a:r>
              <a:rPr lang="pl-PL" sz="1400" dirty="0">
                <a:solidFill>
                  <a:srgbClr val="005023"/>
                </a:solidFill>
              </a:rPr>
              <a:t>Wygenerowany i przekazany dokument zawiera unikalny kod </a:t>
            </a:r>
            <a:r>
              <a:rPr lang="pl-PL" sz="1400" dirty="0" err="1">
                <a:solidFill>
                  <a:srgbClr val="005023"/>
                </a:solidFill>
              </a:rPr>
              <a:t>UUiD</a:t>
            </a:r>
            <a:r>
              <a:rPr lang="pl-PL" sz="1400" dirty="0">
                <a:solidFill>
                  <a:srgbClr val="005023"/>
                </a:solidFill>
              </a:rPr>
              <a:t>, który pozwala na zweryfikowanie jego autentyczności oraz ważności: </a:t>
            </a:r>
          </a:p>
          <a:p>
            <a:r>
              <a:rPr lang="pl-PL" sz="1400" dirty="0">
                <a:solidFill>
                  <a:srgbClr val="005023"/>
                </a:solidFill>
              </a:rPr>
              <a:t>w przypadku kontroli transportu drewna zeskanowanie kodu weryfikuje jego autentyczność z danymi zapisanymi w bazie PLD,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weryfikowany jest również okres ważności dokumentu – wygasa automatycznie po 7 dniach lub po zaakceptowaniu dostawy u kontrahenta.</a:t>
            </a:r>
          </a:p>
          <a:p>
            <a:pPr algn="just"/>
            <a:endParaRPr lang="pl-PL" sz="14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B093281-0AEE-AC0A-4E69-0A2901DBAD7E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BA57266-9310-1E6F-42EC-FE0C22CCA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10" y="1011746"/>
            <a:ext cx="3960438" cy="3240359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233AAD6D-3C43-9CA9-58BC-29A01B162582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53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E7B6B-5B8B-DA6F-E302-822CEA450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C6C0AB-DFE1-2FCD-4278-E3892E11F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C599F24-2C99-9871-4B9D-BD6D025554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3607" y="951570"/>
            <a:ext cx="3240361" cy="3492388"/>
          </a:xfrm>
          <a:noFill/>
        </p:spPr>
        <p:txBody>
          <a:bodyPr/>
          <a:lstStyle/>
          <a:p>
            <a:pPr marL="0" indent="0">
              <a:buNone/>
            </a:pPr>
            <a:r>
              <a:rPr lang="pl-PL" sz="1200" dirty="0">
                <a:solidFill>
                  <a:srgbClr val="005023"/>
                </a:solidFill>
              </a:rPr>
              <a:t>Zwiększenie efektywności procesów logistycznych poprzez usprawnienie przekazania danych o wywozie drewna do kontrahentów: </a:t>
            </a:r>
          </a:p>
          <a:p>
            <a:r>
              <a:rPr lang="pl-PL" sz="1200" dirty="0">
                <a:solidFill>
                  <a:srgbClr val="005023"/>
                </a:solidFill>
              </a:rPr>
              <a:t>zatwierdzenie i złożenie podpisu przez odbierającego uruchamia procedurę przekazania danych do systemu </a:t>
            </a:r>
            <a:r>
              <a:rPr lang="pl-PL" sz="1200" b="1" dirty="0">
                <a:solidFill>
                  <a:srgbClr val="005023"/>
                </a:solidFill>
              </a:rPr>
              <a:t>PLD  portal kontrahenta,</a:t>
            </a:r>
          </a:p>
          <a:p>
            <a:r>
              <a:rPr lang="pl-PL" sz="1200" dirty="0">
                <a:solidFill>
                  <a:srgbClr val="005023"/>
                </a:solidFill>
              </a:rPr>
              <a:t>proces realizowany przy zasięgu operatora GSM, w przypadku braku ponawiany przy zatwierdzaniu kolejnych dokumentów </a:t>
            </a:r>
            <a:r>
              <a:rPr lang="pl-PL" sz="1200" dirty="0" err="1">
                <a:solidFill>
                  <a:srgbClr val="005023"/>
                </a:solidFill>
              </a:rPr>
              <a:t>eKW</a:t>
            </a:r>
            <a:r>
              <a:rPr lang="pl-PL" sz="1200" dirty="0">
                <a:solidFill>
                  <a:srgbClr val="005023"/>
                </a:solidFill>
              </a:rPr>
              <a:t>, </a:t>
            </a:r>
            <a:r>
              <a:rPr lang="pl-PL" sz="1200" dirty="0" err="1">
                <a:solidFill>
                  <a:srgbClr val="005023"/>
                </a:solidFill>
              </a:rPr>
              <a:t>ePP</a:t>
            </a:r>
            <a:r>
              <a:rPr lang="pl-PL" sz="1200" dirty="0">
                <a:solidFill>
                  <a:srgbClr val="005023"/>
                </a:solidFill>
              </a:rPr>
              <a:t>,</a:t>
            </a:r>
          </a:p>
          <a:p>
            <a:r>
              <a:rPr lang="pl-PL" sz="1200" dirty="0">
                <a:solidFill>
                  <a:srgbClr val="005023"/>
                </a:solidFill>
              </a:rPr>
              <a:t>ostatecznie przy przekazaniu danych do SILP-znakowy/GT (tak jak tradycyjne dokumenty papierowe). </a:t>
            </a:r>
          </a:p>
          <a:p>
            <a:pPr marL="0" indent="0">
              <a:buNone/>
            </a:pPr>
            <a:r>
              <a:rPr lang="pl-PL" sz="1200" b="1" dirty="0">
                <a:solidFill>
                  <a:srgbClr val="005023"/>
                </a:solidFill>
              </a:rPr>
              <a:t>Klient  w momencie potwierdzenia odbioru ma informacje o realizowanym transporcie – wyjazd z lasu. </a:t>
            </a:r>
          </a:p>
          <a:p>
            <a:pPr marL="0" indent="0">
              <a:buNone/>
            </a:pPr>
            <a:endParaRPr lang="pl-PL" sz="1400" dirty="0"/>
          </a:p>
          <a:p>
            <a:pPr>
              <a:buFontTx/>
              <a:buChar char="-"/>
            </a:pPr>
            <a:endParaRPr lang="pl-PL" sz="14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2D6D098-D2DB-42C0-BFD3-9A2BBAA66328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A1F719-7F5B-8F09-896F-B05A341CB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951570"/>
            <a:ext cx="2009209" cy="36004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940B1AF-C6D8-9E85-E5F2-8653AD7B2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69" y="951570"/>
            <a:ext cx="1961471" cy="3600400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8365AD4C-44AF-318A-5B61-61C5F3EAC738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7E8CF-58C9-49C5-D27A-96997CF1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15455A-E3DF-7C14-469E-366F7AAB3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A4BB271-FD31-00A7-F9FB-1259CD88B0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75656" y="866156"/>
            <a:ext cx="6840760" cy="3636404"/>
          </a:xfrm>
          <a:noFill/>
        </p:spPr>
        <p:txBody>
          <a:bodyPr/>
          <a:lstStyle/>
          <a:p>
            <a:pPr marL="0" indent="0" algn="just">
              <a:buNone/>
            </a:pPr>
            <a:r>
              <a:rPr lang="pl-PL" sz="1400" dirty="0">
                <a:solidFill>
                  <a:srgbClr val="005023"/>
                </a:solidFill>
              </a:rPr>
              <a:t>Dokument KW, PP jako dokumenty ścisłego zarachowania wymagają dochowania określonych procedur podczas ich sporządzania.  </a:t>
            </a:r>
          </a:p>
          <a:p>
            <a:pPr marL="0" indent="0" algn="just">
              <a:buNone/>
            </a:pPr>
            <a:r>
              <a:rPr lang="pl-PL" sz="1400" b="1" dirty="0">
                <a:solidFill>
                  <a:srgbClr val="005023"/>
                </a:solidFill>
              </a:rPr>
              <a:t>Wprowadzenie </a:t>
            </a:r>
            <a:r>
              <a:rPr lang="pl-PL" sz="1400" b="1" dirty="0" err="1">
                <a:solidFill>
                  <a:srgbClr val="005023"/>
                </a:solidFill>
              </a:rPr>
              <a:t>eKW</a:t>
            </a:r>
            <a:r>
              <a:rPr lang="pl-PL" sz="1400" b="1" dirty="0">
                <a:solidFill>
                  <a:srgbClr val="005023"/>
                </a:solidFill>
              </a:rPr>
              <a:t>, </a:t>
            </a:r>
            <a:r>
              <a:rPr lang="pl-PL" sz="1400" b="1" dirty="0" err="1">
                <a:solidFill>
                  <a:srgbClr val="005023"/>
                </a:solidFill>
              </a:rPr>
              <a:t>ePP</a:t>
            </a:r>
            <a:r>
              <a:rPr lang="pl-PL" sz="1400" b="1" dirty="0">
                <a:solidFill>
                  <a:srgbClr val="005023"/>
                </a:solidFill>
              </a:rPr>
              <a:t> redukuje znacząco ilość błędów manualnych podczas wystawiania dokumentów związanych np. z :</a:t>
            </a:r>
          </a:p>
          <a:p>
            <a:pPr algn="just"/>
            <a:r>
              <a:rPr lang="pl-PL" sz="1400" dirty="0">
                <a:solidFill>
                  <a:srgbClr val="005023"/>
                </a:solidFill>
              </a:rPr>
              <a:t>poprawnością wprowadzonych danych (dane odbiorcy, dane przewoźnika) –</a:t>
            </a:r>
            <a:r>
              <a:rPr lang="pl-PL" sz="1400" b="1" dirty="0" err="1">
                <a:solidFill>
                  <a:srgbClr val="005023"/>
                </a:solidFill>
              </a:rPr>
              <a:t>eUpoważnienie</a:t>
            </a:r>
            <a:r>
              <a:rPr lang="pl-PL" sz="1400" b="1" dirty="0">
                <a:solidFill>
                  <a:srgbClr val="005023"/>
                </a:solidFill>
              </a:rPr>
              <a:t>,</a:t>
            </a:r>
          </a:p>
          <a:p>
            <a:pPr algn="just"/>
            <a:r>
              <a:rPr lang="pl-PL" sz="1400" dirty="0">
                <a:solidFill>
                  <a:srgbClr val="005023"/>
                </a:solidFill>
              </a:rPr>
              <a:t>ściśle określoną ilością wydruków np. 2 kopie – </a:t>
            </a:r>
            <a:r>
              <a:rPr lang="pl-PL" sz="1400" b="1" dirty="0">
                <a:solidFill>
                  <a:srgbClr val="005023"/>
                </a:solidFill>
              </a:rPr>
              <a:t>brak wydruku,</a:t>
            </a:r>
          </a:p>
          <a:p>
            <a:pPr algn="just"/>
            <a:r>
              <a:rPr lang="pl-PL" sz="1400" dirty="0">
                <a:solidFill>
                  <a:srgbClr val="005023"/>
                </a:solidFill>
              </a:rPr>
              <a:t>złożeniem wymaganych podpisów na wszystkich wydrukowanych kopiach dokumentów – </a:t>
            </a:r>
            <a:r>
              <a:rPr lang="pl-PL" sz="1400" b="1" dirty="0">
                <a:solidFill>
                  <a:srgbClr val="005023"/>
                </a:solidFill>
              </a:rPr>
              <a:t>brak kopii, odwzorowanie podpisu,</a:t>
            </a:r>
          </a:p>
          <a:p>
            <a:pPr algn="just"/>
            <a:r>
              <a:rPr lang="pl-PL" sz="1400" dirty="0">
                <a:solidFill>
                  <a:srgbClr val="005023"/>
                </a:solidFill>
              </a:rPr>
              <a:t>prawidłowym anulowaniem błędnych dokumentów, opatrzeniem ich stosownymi adnotacjami – </a:t>
            </a:r>
            <a:r>
              <a:rPr lang="pl-PL" sz="1400" b="1" dirty="0">
                <a:solidFill>
                  <a:srgbClr val="005023"/>
                </a:solidFill>
              </a:rPr>
              <a:t>automatyczne odwzorowanie adnotacji o anulowaniu.</a:t>
            </a:r>
          </a:p>
          <a:p>
            <a:pPr algn="just"/>
            <a:endParaRPr lang="pl-PL" sz="1400" b="1" dirty="0">
              <a:solidFill>
                <a:srgbClr val="005023"/>
              </a:solidFill>
            </a:endParaRPr>
          </a:p>
          <a:p>
            <a:pPr marL="0" indent="0" algn="just">
              <a:buNone/>
            </a:pPr>
            <a:r>
              <a:rPr lang="pl-PL" sz="1400" b="1" dirty="0">
                <a:solidFill>
                  <a:srgbClr val="005023"/>
                </a:solidFill>
              </a:rPr>
              <a:t>Wprowadzenie elektronicznej formy dokumentu pozwala na ograniczenie kosztów zakupu, serwisowania, obsługi drukarek termicznych. </a:t>
            </a:r>
          </a:p>
          <a:p>
            <a:pPr marL="0" indent="0" algn="just">
              <a:buNone/>
            </a:pPr>
            <a:endParaRPr lang="pl-PL" sz="1400" b="1" dirty="0"/>
          </a:p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02369BF-DE9C-BDE6-AAB9-1926B06EE3F1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0C846440-25EC-6538-7475-E47366F3B284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312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F62DB-8041-0939-7FB9-E8A505658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DBF7A5-4F34-9197-EA9B-28C3C3FD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BCB3D25-A946-1A86-00D0-4855D98EF7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788875"/>
            <a:ext cx="7488832" cy="1404155"/>
          </a:xfrm>
          <a:noFill/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1400" dirty="0">
                <a:solidFill>
                  <a:srgbClr val="005023"/>
                </a:solidFill>
              </a:rPr>
              <a:t>W ramach realizacji projektu w aplikacji PLD panel kontrahenta, dla klientów i nadleśnictw udostępniono moduł Kwit wywozowy (szczegóły).</a:t>
            </a:r>
          </a:p>
          <a:p>
            <a:pPr marL="0" indent="0" algn="just">
              <a:buNone/>
            </a:pPr>
            <a:r>
              <a:rPr lang="pl-PL" sz="1400" dirty="0">
                <a:solidFill>
                  <a:srgbClr val="005023"/>
                </a:solidFill>
              </a:rPr>
              <a:t>Prezentowane są tam informacje o wszystkich dostawach drewna, które są realizowane dokumentami KW i PP (forma elektroniczna i analogowa):</a:t>
            </a:r>
          </a:p>
          <a:p>
            <a:pPr algn="just"/>
            <a:r>
              <a:rPr lang="pl-PL" sz="1400" dirty="0">
                <a:solidFill>
                  <a:srgbClr val="005023"/>
                </a:solidFill>
              </a:rPr>
              <a:t>w przypadku kontrahenta informacja o dostawach dotyczących TYLKO jego zakupów,</a:t>
            </a:r>
          </a:p>
          <a:p>
            <a:pPr algn="just"/>
            <a:r>
              <a:rPr lang="pl-PL" sz="1400" dirty="0">
                <a:solidFill>
                  <a:srgbClr val="005023"/>
                </a:solidFill>
              </a:rPr>
              <a:t>w przypadku jednostki LP informacja o dostawach do wszystkich kontrahentów danej jednostki.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A2F409E8-5C60-964C-BB3A-C572F90CB983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F886042-0AA1-7B43-6939-CBD307A75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571750"/>
            <a:ext cx="7200800" cy="1944216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E6E444E-C7E9-784F-D476-E2B094D6E44A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770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FC70D-F36B-56F1-C5E5-842A97B39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9151C8-B7E8-F36E-63D4-E867876D7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E9B2613-8246-5EFC-6E2B-9C824013EF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6840760" cy="3240359"/>
          </a:xfrm>
          <a:noFill/>
        </p:spPr>
        <p:txBody>
          <a:bodyPr/>
          <a:lstStyle/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57F8A57E-AEDC-ED2A-CE60-A2A9C1449D5B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74A36C0-AF5B-EEE7-CD67-6BC83E9AD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915566"/>
            <a:ext cx="7416824" cy="3600400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8C5ED723-B380-502C-C9F1-F9225893C442}"/>
              </a:ext>
            </a:extLst>
          </p:cNvPr>
          <p:cNvCxnSpPr>
            <a:cxnSpLocks/>
          </p:cNvCxnSpPr>
          <p:nvPr/>
        </p:nvCxnSpPr>
        <p:spPr>
          <a:xfrm>
            <a:off x="7092280" y="483518"/>
            <a:ext cx="2051720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81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07C6C-BB04-FD8D-FFAB-8AE28E105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5AF7CC-C336-3FDD-F477-552322B64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1D95A00-7933-F02E-4C73-77C906969A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6840760" cy="3240359"/>
          </a:xfrm>
          <a:noFill/>
        </p:spPr>
        <p:txBody>
          <a:bodyPr/>
          <a:lstStyle/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549ECFD-57DD-82EF-EB9A-DA28E9C273D7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6334DBE-89FF-41F1-6D41-E31163527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951570"/>
            <a:ext cx="7632848" cy="3730903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84FC95DA-C642-B72D-C7B3-79E1238B21FC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756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108EB-66BC-F614-C8D4-B05CF097D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767E65-34D3-1C80-861B-A472AA3D4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9F98E04-0C99-2AFA-6499-F7E0B1ED2E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6840760" cy="3240359"/>
          </a:xfrm>
          <a:noFill/>
        </p:spPr>
        <p:txBody>
          <a:bodyPr/>
          <a:lstStyle/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D7A9088-5FF3-ACC0-E6D8-1AEF7FF51B6D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5CE567C-5A03-65B3-7564-E1651D6E9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787708"/>
            <a:ext cx="7776864" cy="3944281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D8FD9D59-B3A0-C61A-FD29-BB9986FF33E7}"/>
              </a:ext>
            </a:extLst>
          </p:cNvPr>
          <p:cNvCxnSpPr>
            <a:cxnSpLocks/>
          </p:cNvCxnSpPr>
          <p:nvPr/>
        </p:nvCxnSpPr>
        <p:spPr>
          <a:xfrm>
            <a:off x="6948264" y="483521"/>
            <a:ext cx="2195736" cy="8076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060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57D4C-D759-22B6-E4B5-5B1B0D0BE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4B1742-2B83-35A4-7026-FAD759AD1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Elektroniczne dokumenty rozchodowe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5C29F35-CC5F-B714-0F80-59DBC4D9B2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15566"/>
            <a:ext cx="4392488" cy="3600400"/>
          </a:xfrm>
          <a:noFill/>
        </p:spPr>
        <p:txBody>
          <a:bodyPr anchor="ctr"/>
          <a:lstStyle/>
          <a:p>
            <a:pPr marL="0" indent="0">
              <a:buNone/>
            </a:pPr>
            <a:r>
              <a:rPr lang="pl-PL" sz="1400" dirty="0">
                <a:solidFill>
                  <a:srgbClr val="005023"/>
                </a:solidFill>
              </a:rPr>
              <a:t>Na potrzeby integracji danych z PLD do systemów rejestrowych klienta, ZILP udostępnił API, które pozwala na pobieranie danych o zrealizowanych dostawach. </a:t>
            </a:r>
          </a:p>
          <a:p>
            <a:pPr marL="0" indent="0">
              <a:buNone/>
            </a:pPr>
            <a:r>
              <a:rPr lang="pl-PL" sz="1400" dirty="0">
                <a:solidFill>
                  <a:srgbClr val="005023"/>
                </a:solidFill>
              </a:rPr>
              <a:t>Klient po pobraniu danych ma pełna informację zapisaną na dokumentach KW, PP np.:</a:t>
            </a:r>
          </a:p>
          <a:p>
            <a:pPr marL="0" indent="0">
              <a:buNone/>
            </a:pPr>
            <a:endParaRPr lang="pl-PL" sz="1400" dirty="0">
              <a:solidFill>
                <a:srgbClr val="005023"/>
              </a:solidFill>
            </a:endParaRPr>
          </a:p>
          <a:p>
            <a:r>
              <a:rPr lang="pl-PL" sz="1400" dirty="0">
                <a:solidFill>
                  <a:srgbClr val="005023"/>
                </a:solidFill>
              </a:rPr>
              <a:t>numer dokumentu dostawy,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gatunek, sortyment, ilość dostarczonego drewna,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informacje o certyfikatach, EUDR.</a:t>
            </a:r>
          </a:p>
          <a:p>
            <a:pPr marL="0" indent="0">
              <a:buNone/>
            </a:pPr>
            <a:endParaRPr lang="pl-PL" sz="1400" dirty="0">
              <a:solidFill>
                <a:srgbClr val="005023"/>
              </a:solidFill>
            </a:endParaRPr>
          </a:p>
          <a:p>
            <a:pPr marL="0" indent="0">
              <a:buNone/>
            </a:pPr>
            <a:r>
              <a:rPr lang="pl-PL" sz="1400" b="1" dirty="0">
                <a:solidFill>
                  <a:srgbClr val="005023"/>
                </a:solidFill>
              </a:rPr>
              <a:t>Wyeliminowany został  problem ręcznej rejestracji danych o zrealizowanych dostawach z papierowych dokumentów KW, PP.</a:t>
            </a:r>
          </a:p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E5E875F-2C10-BE90-5E23-95E375333524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7A451A9-F928-9AFA-E386-BC9D9524A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987575"/>
            <a:ext cx="2808312" cy="3312368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FE1BC428-7B34-0013-2952-2DBA3C33E79D}"/>
              </a:ext>
            </a:extLst>
          </p:cNvPr>
          <p:cNvCxnSpPr>
            <a:cxnSpLocks/>
          </p:cNvCxnSpPr>
          <p:nvPr/>
        </p:nvCxnSpPr>
        <p:spPr>
          <a:xfrm>
            <a:off x="7020272" y="483518"/>
            <a:ext cx="212372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347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E2BD7-C190-5564-D5E4-8FB265BD3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071D935-0C2D-4B75-C822-3CAC00F94021}"/>
              </a:ext>
            </a:extLst>
          </p:cNvPr>
          <p:cNvSpPr/>
          <p:nvPr/>
        </p:nvSpPr>
        <p:spPr>
          <a:xfrm>
            <a:off x="3635896" y="1779662"/>
            <a:ext cx="5474667" cy="1224136"/>
          </a:xfrm>
          <a:prstGeom prst="rect">
            <a:avLst/>
          </a:prstGeom>
          <a:solidFill>
            <a:srgbClr val="005023"/>
          </a:solidFill>
          <a:ln>
            <a:solidFill>
              <a:srgbClr val="0050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FFA7A00-ABBD-B70A-CFA8-E6D9A8BE5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195486"/>
            <a:ext cx="5768830" cy="592223"/>
          </a:xfrm>
        </p:spPr>
        <p:txBody>
          <a:bodyPr/>
          <a:lstStyle/>
          <a:p>
            <a:r>
              <a:rPr lang="pl-PL" sz="1800" dirty="0"/>
              <a:t>Elektroniczne dokumenty rozchodowe  </a:t>
            </a:r>
            <a:r>
              <a:rPr lang="pl-PL" sz="1800" dirty="0" err="1"/>
              <a:t>eUpoważnienia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6E31DF3-DAF8-45E9-024B-FED19FE263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1600" y="915566"/>
            <a:ext cx="2781568" cy="3708412"/>
          </a:xfrm>
          <a:noFill/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005023"/>
                </a:solidFill>
              </a:rPr>
              <a:t>W ramach  projektu w PLD został udostępniony moduł </a:t>
            </a:r>
            <a:r>
              <a:rPr lang="pl-PL" sz="1200" b="1" dirty="0">
                <a:solidFill>
                  <a:srgbClr val="005023"/>
                </a:solidFill>
              </a:rPr>
              <a:t>Elektronicznych upoważnień.</a:t>
            </a:r>
          </a:p>
          <a:p>
            <a:r>
              <a:rPr lang="pl-PL" sz="1200" dirty="0">
                <a:solidFill>
                  <a:srgbClr val="005023"/>
                </a:solidFill>
              </a:rPr>
              <a:t>Upoważnienie do odbioru drewna jest dokumentem, który powinien okazać przewoźnik podczas odbioru drewna, a jego stosowanie wynika wprost z zapisów umowy. </a:t>
            </a:r>
          </a:p>
          <a:p>
            <a:r>
              <a:rPr lang="pl-PL" sz="1200" dirty="0">
                <a:solidFill>
                  <a:srgbClr val="005023"/>
                </a:solidFill>
              </a:rPr>
              <a:t>Obecnie proces realizowany jest analogowo – upoważnienie najczęściej drogą e-mail przekazywane jest do nadleśnictw, następnie w podobnej formie przekazywane jest do wydających drewno w celu dokonania weryfikacji autentyczności dokumentu okazanego przez przewoźnika. </a:t>
            </a:r>
            <a:r>
              <a:rPr lang="pl-PL" sz="1200" b="1" dirty="0">
                <a:solidFill>
                  <a:srgbClr val="005023"/>
                </a:solidFill>
              </a:rPr>
              <a:t>Wymaga czasu, zaangażowania wielu osób, generuje błędy w trakcie ręcznego uzupełniania danych na KW, PP.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E500C9E5-CFB6-0A08-987C-84948CD018EE}"/>
              </a:ext>
            </a:extLst>
          </p:cNvPr>
          <p:cNvSpPr/>
          <p:nvPr/>
        </p:nvSpPr>
        <p:spPr>
          <a:xfrm>
            <a:off x="8207896" y="159482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A053707-1C9D-FF6F-B08F-357464283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101" y="1815666"/>
            <a:ext cx="5357395" cy="1152128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038F4937-1483-7229-3CB1-B93FC3C2D7D2}"/>
              </a:ext>
            </a:extLst>
          </p:cNvPr>
          <p:cNvCxnSpPr>
            <a:cxnSpLocks/>
          </p:cNvCxnSpPr>
          <p:nvPr/>
        </p:nvCxnSpPr>
        <p:spPr>
          <a:xfrm>
            <a:off x="8100392" y="483518"/>
            <a:ext cx="104360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022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8F2E6-AC95-11D6-B180-35FAD81C6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58AA1E-3725-0A8E-5B15-EC07F8AD6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60" y="195486"/>
            <a:ext cx="5976664" cy="592223"/>
          </a:xfrm>
        </p:spPr>
        <p:txBody>
          <a:bodyPr/>
          <a:lstStyle/>
          <a:p>
            <a:r>
              <a:rPr lang="pl-PL" sz="2000" dirty="0"/>
              <a:t> </a:t>
            </a:r>
            <a:r>
              <a:rPr lang="pl-PL" sz="1800" dirty="0"/>
              <a:t>Elektroniczne dokumenty rozchodowe </a:t>
            </a:r>
            <a:r>
              <a:rPr lang="pl-PL" sz="1800" dirty="0" err="1"/>
              <a:t>eUpoważnienia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ACD065C-DA16-7DBF-BAC0-8AD3C878FF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3456384" cy="3240359"/>
          </a:xfrm>
          <a:noFill/>
        </p:spPr>
        <p:txBody>
          <a:bodyPr/>
          <a:lstStyle/>
          <a:p>
            <a:pPr marL="0" indent="0" algn="just">
              <a:buNone/>
            </a:pPr>
            <a:r>
              <a:rPr lang="pl-PL" sz="1600" dirty="0">
                <a:solidFill>
                  <a:srgbClr val="005023"/>
                </a:solidFill>
              </a:rPr>
              <a:t>Wprowadzenie </a:t>
            </a:r>
            <a:r>
              <a:rPr lang="pl-PL" sz="1600" dirty="0" err="1">
                <a:solidFill>
                  <a:srgbClr val="005023"/>
                </a:solidFill>
              </a:rPr>
              <a:t>eUpoważnień</a:t>
            </a:r>
            <a:r>
              <a:rPr lang="pl-PL" sz="1600" dirty="0">
                <a:solidFill>
                  <a:srgbClr val="005023"/>
                </a:solidFill>
              </a:rPr>
              <a:t>: </a:t>
            </a:r>
          </a:p>
          <a:p>
            <a:r>
              <a:rPr lang="pl-PL" sz="1200" dirty="0">
                <a:solidFill>
                  <a:srgbClr val="005023"/>
                </a:solidFill>
              </a:rPr>
              <a:t>upraszcza, uszczelnia proces przekazania informacji – </a:t>
            </a:r>
            <a:r>
              <a:rPr lang="pl-PL" sz="1200" b="1" dirty="0">
                <a:solidFill>
                  <a:srgbClr val="005023"/>
                </a:solidFill>
              </a:rPr>
              <a:t>jedno miejsce wprowadzenia danych, jedna osoba,</a:t>
            </a:r>
          </a:p>
          <a:p>
            <a:r>
              <a:rPr lang="pl-PL" sz="1200" dirty="0">
                <a:solidFill>
                  <a:srgbClr val="005023"/>
                </a:solidFill>
              </a:rPr>
              <a:t>ogranicza do minimum możliwość popełnienia pomyłek przy wprowadzaniu danych na KW i PP – </a:t>
            </a:r>
            <a:r>
              <a:rPr lang="pl-PL" sz="1200" b="1" dirty="0">
                <a:solidFill>
                  <a:srgbClr val="005023"/>
                </a:solidFill>
              </a:rPr>
              <a:t>dane z jednego „słownika” weryfikowana autentyczność,</a:t>
            </a:r>
          </a:p>
          <a:p>
            <a:r>
              <a:rPr lang="pl-PL" sz="1200" dirty="0">
                <a:solidFill>
                  <a:srgbClr val="005023"/>
                </a:solidFill>
              </a:rPr>
              <a:t>eliminuje wieloetapowość procesu dystrybucji upoważnień zarówno po stronie odbiorcy i wydającego – </a:t>
            </a:r>
            <a:r>
              <a:rPr lang="pl-PL" sz="1200" b="1" dirty="0">
                <a:solidFill>
                  <a:srgbClr val="005023"/>
                </a:solidFill>
              </a:rPr>
              <a:t>synchronizacja danych z jednego miejsca do wszystkich urządzeń mobilnych z Leśnik+,</a:t>
            </a:r>
          </a:p>
          <a:p>
            <a:r>
              <a:rPr lang="pl-PL" sz="1200" dirty="0">
                <a:solidFill>
                  <a:srgbClr val="005023"/>
                </a:solidFill>
              </a:rPr>
              <a:t>unikalny numer UUID – weryfikacja danych z PLD </a:t>
            </a:r>
            <a:r>
              <a:rPr lang="pl-PL" sz="1200" dirty="0" err="1">
                <a:solidFill>
                  <a:srgbClr val="005023"/>
                </a:solidFill>
              </a:rPr>
              <a:t>eUpoważnienia</a:t>
            </a:r>
            <a:r>
              <a:rPr lang="pl-PL" sz="1200" dirty="0">
                <a:solidFill>
                  <a:srgbClr val="005023"/>
                </a:solidFill>
              </a:rPr>
              <a:t>.</a:t>
            </a:r>
          </a:p>
          <a:p>
            <a:pPr algn="just"/>
            <a:endParaRPr lang="pl-PL" sz="1600" dirty="0">
              <a:solidFill>
                <a:srgbClr val="005023"/>
              </a:solidFill>
            </a:endParaRPr>
          </a:p>
          <a:p>
            <a:pPr algn="just"/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5ACF33F-EF72-F454-0547-91E863C0D49D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42A514E-93F3-B440-BE06-13190C96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859717"/>
            <a:ext cx="3240360" cy="4283783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487A8B83-1602-A8DD-26BB-BD736F1B60AD}"/>
              </a:ext>
            </a:extLst>
          </p:cNvPr>
          <p:cNvCxnSpPr>
            <a:cxnSpLocks/>
          </p:cNvCxnSpPr>
          <p:nvPr/>
        </p:nvCxnSpPr>
        <p:spPr>
          <a:xfrm flipV="1">
            <a:off x="8109768" y="491594"/>
            <a:ext cx="1043608" cy="3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28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9AF0A-627D-6F3A-31E0-5851B2FFF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7CABA8-1D7D-D1A9-4A94-9747E05BB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6192688" cy="592223"/>
          </a:xfrm>
        </p:spPr>
        <p:txBody>
          <a:bodyPr>
            <a:normAutofit/>
          </a:bodyPr>
          <a:lstStyle/>
          <a:p>
            <a:r>
              <a:rPr lang="pl-PL" sz="1600" dirty="0"/>
              <a:t> Elektroniczne dokumenty rozchodowe  </a:t>
            </a:r>
            <a:r>
              <a:rPr lang="pl-PL" sz="1600" dirty="0" err="1"/>
              <a:t>eUpoważnienia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DE6E933-327D-6201-A169-B5BAF1463A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1600" y="951570"/>
            <a:ext cx="3024336" cy="3240359"/>
          </a:xfrm>
          <a:noFill/>
        </p:spPr>
        <p:txBody>
          <a:bodyPr anchor="ctr"/>
          <a:lstStyle/>
          <a:p>
            <a:r>
              <a:rPr lang="pl-PL" sz="1200" dirty="0">
                <a:solidFill>
                  <a:srgbClr val="005023"/>
                </a:solidFill>
              </a:rPr>
              <a:t>Dane na potrzeby </a:t>
            </a:r>
            <a:r>
              <a:rPr lang="pl-PL" sz="1200" dirty="0" err="1">
                <a:solidFill>
                  <a:srgbClr val="005023"/>
                </a:solidFill>
              </a:rPr>
              <a:t>eUpoważnień</a:t>
            </a:r>
            <a:r>
              <a:rPr lang="pl-PL" sz="1200" dirty="0">
                <a:solidFill>
                  <a:srgbClr val="005023"/>
                </a:solidFill>
              </a:rPr>
              <a:t> wprowadzanie są w PLD , a następnie podczas transferów synchronizowane z aplikacją Leśnik+.</a:t>
            </a:r>
          </a:p>
          <a:p>
            <a:r>
              <a:rPr lang="pl-PL" sz="1200" dirty="0">
                <a:solidFill>
                  <a:srgbClr val="005023"/>
                </a:solidFill>
              </a:rPr>
              <a:t>Co do zasady </a:t>
            </a:r>
            <a:r>
              <a:rPr lang="pl-PL" sz="1200" dirty="0" err="1">
                <a:solidFill>
                  <a:srgbClr val="005023"/>
                </a:solidFill>
              </a:rPr>
              <a:t>eUpoważnienia</a:t>
            </a:r>
            <a:r>
              <a:rPr lang="pl-PL" sz="1200" dirty="0">
                <a:solidFill>
                  <a:srgbClr val="005023"/>
                </a:solidFill>
              </a:rPr>
              <a:t> do systemu </a:t>
            </a:r>
            <a:r>
              <a:rPr lang="pl-PL" sz="1200" b="1" dirty="0">
                <a:solidFill>
                  <a:srgbClr val="005023"/>
                </a:solidFill>
              </a:rPr>
              <a:t>wprowadza Klient</a:t>
            </a:r>
            <a:r>
              <a:rPr lang="pl-PL" sz="1200" dirty="0">
                <a:solidFill>
                  <a:srgbClr val="005023"/>
                </a:solidFill>
              </a:rPr>
              <a:t>, którego dotyczy umowa, opcjonalnie dane może wprowadzić pracownik jednostki LP na podstawie upoważnienia przekazanego przez klienta.</a:t>
            </a:r>
          </a:p>
          <a:p>
            <a:r>
              <a:rPr lang="pl-PL" sz="1200" dirty="0">
                <a:solidFill>
                  <a:srgbClr val="005023"/>
                </a:solidFill>
              </a:rPr>
              <a:t>Wprowadzone upoważnienie może edytować tylko podmiot wprowadzający.</a:t>
            </a:r>
          </a:p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C9AEAD6-48E2-4239-EF75-FBA15B1D12E4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BC2491B-4835-9F3C-C9DE-E61A90105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1203598"/>
            <a:ext cx="4608512" cy="2988331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F03EA1E9-97B0-2141-8CBA-CD16CC89143C}"/>
              </a:ext>
            </a:extLst>
          </p:cNvPr>
          <p:cNvCxnSpPr>
            <a:cxnSpLocks/>
          </p:cNvCxnSpPr>
          <p:nvPr/>
        </p:nvCxnSpPr>
        <p:spPr>
          <a:xfrm>
            <a:off x="7668344" y="483518"/>
            <a:ext cx="1475656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094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FBFFB-E893-1127-C29E-AB7284BB6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676DB8-C435-FDFE-6212-503D8CC29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616624" cy="592223"/>
          </a:xfrm>
        </p:spPr>
        <p:txBody>
          <a:bodyPr/>
          <a:lstStyle/>
          <a:p>
            <a:r>
              <a:rPr lang="pl-PL" sz="1600" dirty="0"/>
              <a:t>Elektroniczne dokumenty rozchodowe  </a:t>
            </a:r>
            <a:r>
              <a:rPr lang="pl-PL" sz="1600" dirty="0" err="1"/>
              <a:t>eUpoważnienia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9E8AD42-BEBF-349B-C667-1E0A7AC07A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9592" y="951570"/>
            <a:ext cx="3096344" cy="3420379"/>
          </a:xfrm>
          <a:noFill/>
        </p:spPr>
        <p:txBody>
          <a:bodyPr/>
          <a:lstStyle/>
          <a:p>
            <a:pPr marL="0" indent="0">
              <a:buNone/>
            </a:pPr>
            <a:r>
              <a:rPr lang="pl-PL" sz="1400" dirty="0">
                <a:solidFill>
                  <a:srgbClr val="005023"/>
                </a:solidFill>
              </a:rPr>
              <a:t>Proces 2 etapowy – wprowadzanie informacji o przewoźniku:</a:t>
            </a:r>
          </a:p>
          <a:p>
            <a:r>
              <a:rPr lang="pl-PL" sz="1400" dirty="0">
                <a:solidFill>
                  <a:srgbClr val="005023"/>
                </a:solidFill>
              </a:rPr>
              <a:t>dane weryfikowane na podstawie numeru NIP,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słownik przewoźników współdzielony w ramach całego PLD dla wszystkich użytkowników, nie ma potrzeby wielokrotnego uzupełniania danych.</a:t>
            </a:r>
          </a:p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5F9531EA-198D-CA7F-22EE-32FBAC49834B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33959DE-FB8C-56C5-CFC0-26751F140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1059581"/>
            <a:ext cx="5148064" cy="3672409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17C2F282-A6DE-85DF-5077-5CAC0E0B73FA}"/>
              </a:ext>
            </a:extLst>
          </p:cNvPr>
          <p:cNvCxnSpPr>
            <a:cxnSpLocks/>
          </p:cNvCxnSpPr>
          <p:nvPr/>
        </p:nvCxnSpPr>
        <p:spPr>
          <a:xfrm>
            <a:off x="7596336" y="483518"/>
            <a:ext cx="1547664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831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2643E-B3DE-623F-792C-9EEC939F9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8C8CA0-4950-00F8-26A8-564F82C0B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760640" cy="592223"/>
          </a:xfrm>
        </p:spPr>
        <p:txBody>
          <a:bodyPr>
            <a:normAutofit/>
          </a:bodyPr>
          <a:lstStyle/>
          <a:p>
            <a:r>
              <a:rPr lang="pl-PL" sz="1600" dirty="0"/>
              <a:t> Elektroniczne dokumenty rozchodowe  </a:t>
            </a:r>
            <a:r>
              <a:rPr lang="pl-PL" sz="1600" dirty="0" err="1"/>
              <a:t>eUpoważnienia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1B8F3F-7680-E9DF-42E3-D0DA0A893B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3024336" cy="3564396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400" dirty="0">
                <a:solidFill>
                  <a:srgbClr val="005023"/>
                </a:solidFill>
              </a:rPr>
              <a:t>Proces 2 etapowy – szczegółowe dane wprowadza Klient:</a:t>
            </a:r>
          </a:p>
          <a:p>
            <a:r>
              <a:rPr lang="pl-PL" sz="1400" dirty="0">
                <a:solidFill>
                  <a:srgbClr val="005023"/>
                </a:solidFill>
              </a:rPr>
              <a:t>jedno upoważnienie może dotyczyć jednej lub wielu umów realizowanych w LP, w ramach jednego lub wielu nadleśnictw,</a:t>
            </a:r>
          </a:p>
          <a:p>
            <a:r>
              <a:rPr lang="pl-PL" sz="1400" dirty="0" err="1">
                <a:solidFill>
                  <a:srgbClr val="005023"/>
                </a:solidFill>
              </a:rPr>
              <a:t>eUpoważnienie</a:t>
            </a:r>
            <a:r>
              <a:rPr lang="pl-PL" sz="1400" dirty="0">
                <a:solidFill>
                  <a:srgbClr val="005023"/>
                </a:solidFill>
              </a:rPr>
              <a:t> jest ważne:</a:t>
            </a:r>
          </a:p>
          <a:p>
            <a:pPr marL="0" indent="0">
              <a:buNone/>
            </a:pPr>
            <a:r>
              <a:rPr lang="pl-PL" sz="1400" dirty="0">
                <a:solidFill>
                  <a:srgbClr val="005023"/>
                </a:solidFill>
              </a:rPr>
              <a:t> - w okresie obowiązywania umowy,</a:t>
            </a:r>
          </a:p>
          <a:p>
            <a:pPr marL="0" indent="0">
              <a:buNone/>
            </a:pPr>
            <a:r>
              <a:rPr lang="pl-PL" sz="1400" dirty="0">
                <a:solidFill>
                  <a:srgbClr val="005023"/>
                </a:solidFill>
              </a:rPr>
              <a:t> - w zakresie dat określonych w </a:t>
            </a:r>
          </a:p>
          <a:p>
            <a:pPr marL="0" indent="0">
              <a:buNone/>
            </a:pPr>
            <a:r>
              <a:rPr lang="pl-PL" sz="1400" dirty="0">
                <a:solidFill>
                  <a:srgbClr val="005023"/>
                </a:solidFill>
              </a:rPr>
              <a:t>   upoważnieniu, </a:t>
            </a:r>
          </a:p>
          <a:p>
            <a:r>
              <a:rPr lang="pl-PL" sz="1400" dirty="0">
                <a:solidFill>
                  <a:srgbClr val="005023"/>
                </a:solidFill>
              </a:rPr>
              <a:t>po wygaśnięciu obowiązywania umowy lub okresu ważności  upoważnienia jest automatycznie dezaktywowane.</a:t>
            </a:r>
            <a:endParaRPr lang="pl-PL" sz="1600" dirty="0">
              <a:solidFill>
                <a:srgbClr val="005023"/>
              </a:solidFill>
            </a:endParaRPr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27F7A49-75CE-F1B0-3E87-9DE6E5993057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44DC460-8752-2B24-067B-E0D1BBFA7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951570"/>
            <a:ext cx="3573814" cy="3060340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AE5DD491-52A0-8D97-DD0B-8BAE65A525F2}"/>
              </a:ext>
            </a:extLst>
          </p:cNvPr>
          <p:cNvCxnSpPr>
            <a:cxnSpLocks/>
          </p:cNvCxnSpPr>
          <p:nvPr/>
        </p:nvCxnSpPr>
        <p:spPr>
          <a:xfrm>
            <a:off x="7740352" y="483518"/>
            <a:ext cx="1403648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136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4C53F-DD32-3DA1-4537-C8D7DBAC2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3092D6-0367-5D4F-C121-297E9F067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6192688" cy="592223"/>
          </a:xfrm>
        </p:spPr>
        <p:txBody>
          <a:bodyPr>
            <a:normAutofit/>
          </a:bodyPr>
          <a:lstStyle/>
          <a:p>
            <a:r>
              <a:rPr lang="pl-PL" sz="1600" dirty="0"/>
              <a:t>Elektroniczne dokumenty rozchodowe  </a:t>
            </a:r>
            <a:r>
              <a:rPr lang="pl-PL" sz="1600" dirty="0" err="1"/>
              <a:t>eUpoważnienia</a:t>
            </a:r>
            <a:endParaRPr lang="pl-PL" sz="1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BC4AC80-60D5-4488-C4DF-42C0093C7F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6840760" cy="3240359"/>
          </a:xfrm>
          <a:noFill/>
        </p:spPr>
        <p:txBody>
          <a:bodyPr/>
          <a:lstStyle/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53CAC364-7830-A928-8C18-A89D264637E1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FAC6CDA-980D-8F52-C212-8762BD7D4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843558"/>
            <a:ext cx="7488832" cy="3777964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BDB0791-3B03-FCAE-8A3D-C8C34385B472}"/>
              </a:ext>
            </a:extLst>
          </p:cNvPr>
          <p:cNvCxnSpPr>
            <a:cxnSpLocks/>
          </p:cNvCxnSpPr>
          <p:nvPr/>
        </p:nvCxnSpPr>
        <p:spPr>
          <a:xfrm>
            <a:off x="7596336" y="483518"/>
            <a:ext cx="1547664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5368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A68ED-DE0A-FC67-0E96-008060906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5D077A-9330-5CB8-51D6-C6E54AADC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195486"/>
            <a:ext cx="6552728" cy="592223"/>
          </a:xfrm>
        </p:spPr>
        <p:txBody>
          <a:bodyPr>
            <a:normAutofit/>
          </a:bodyPr>
          <a:lstStyle/>
          <a:p>
            <a:r>
              <a:rPr lang="pl-PL" sz="1800" dirty="0"/>
              <a:t>Elektroniczne dokumenty rozchodowe  </a:t>
            </a:r>
            <a:r>
              <a:rPr lang="pl-PL" sz="1800" dirty="0" err="1"/>
              <a:t>eUpoważnienia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350D9C-920C-2098-530C-AC80B157FE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3312368" cy="3657772"/>
          </a:xfrm>
          <a:noFill/>
        </p:spPr>
        <p:txBody>
          <a:bodyPr anchor="ctr"/>
          <a:lstStyle/>
          <a:p>
            <a:pPr marL="0" indent="0">
              <a:buNone/>
            </a:pPr>
            <a:r>
              <a:rPr lang="pl-PL" sz="1400" b="1" dirty="0">
                <a:solidFill>
                  <a:srgbClr val="005023"/>
                </a:solidFill>
              </a:rPr>
              <a:t>Wydanie drewna:</a:t>
            </a:r>
          </a:p>
          <a:p>
            <a:r>
              <a:rPr lang="pl-PL" sz="1400" dirty="0">
                <a:solidFill>
                  <a:srgbClr val="005023"/>
                </a:solidFill>
              </a:rPr>
              <a:t>przewoźnik podczas wydania drewna okazuje poświadczenie </a:t>
            </a:r>
            <a:r>
              <a:rPr lang="pl-PL" sz="1400" dirty="0" err="1">
                <a:solidFill>
                  <a:srgbClr val="005023"/>
                </a:solidFill>
              </a:rPr>
              <a:t>eUpoważnienia</a:t>
            </a:r>
            <a:r>
              <a:rPr lang="pl-PL" sz="1400" dirty="0">
                <a:solidFill>
                  <a:srgbClr val="005023"/>
                </a:solidFill>
              </a:rPr>
              <a:t> wydającemu drewno,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z poziomu aplikacji Leśnik+ skanowany jest QR kod , następuje weryfikacja autentyczności dokumentu z danymi pobranymi z PLD,</a:t>
            </a:r>
          </a:p>
          <a:p>
            <a:r>
              <a:rPr lang="pl-PL" sz="1400" dirty="0">
                <a:solidFill>
                  <a:srgbClr val="005023"/>
                </a:solidFill>
              </a:rPr>
              <a:t>weryfikacja pozytywna – uzupełnienie danych główki KW, </a:t>
            </a:r>
          </a:p>
          <a:p>
            <a:r>
              <a:rPr lang="pl-PL" sz="1400" dirty="0">
                <a:solidFill>
                  <a:srgbClr val="005023"/>
                </a:solidFill>
              </a:rPr>
              <a:t>weryfikacja negatywna – ostrzeżenie, brak uzupełnianie danych w główce KW.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F58A1E3-6398-C81E-3A4E-B95DC0791E7D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3C1A2BD-F8A5-8530-E80F-86CC54884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131590"/>
            <a:ext cx="1872208" cy="365777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A1737BD-32EF-30FB-F7C7-AF30FB14E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1131589"/>
            <a:ext cx="1944821" cy="3715603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3CDE93C1-5542-BEDA-1B74-EA7C0E628A78}"/>
              </a:ext>
            </a:extLst>
          </p:cNvPr>
          <p:cNvCxnSpPr>
            <a:cxnSpLocks/>
          </p:cNvCxnSpPr>
          <p:nvPr/>
        </p:nvCxnSpPr>
        <p:spPr>
          <a:xfrm flipV="1">
            <a:off x="8100392" y="491594"/>
            <a:ext cx="1043608" cy="3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389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E5B38-5361-1221-F987-79FD9DD16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7B6522-F4A1-4F0F-C92A-6B50F98F0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60" y="195486"/>
            <a:ext cx="6408712" cy="592223"/>
          </a:xfrm>
        </p:spPr>
        <p:txBody>
          <a:bodyPr/>
          <a:lstStyle/>
          <a:p>
            <a:r>
              <a:rPr lang="pl-PL" sz="2000" dirty="0"/>
              <a:t>  </a:t>
            </a:r>
            <a:r>
              <a:rPr lang="pl-PL" sz="1800" dirty="0"/>
              <a:t>Elektroniczne dokumenty rozchodowe  </a:t>
            </a:r>
            <a:r>
              <a:rPr lang="pl-PL" sz="1800" dirty="0" err="1"/>
              <a:t>eUpoważnienia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C6B2CCC-09B4-F318-2292-BC40B8C982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951570"/>
            <a:ext cx="6840760" cy="3240359"/>
          </a:xfrm>
          <a:noFill/>
        </p:spPr>
        <p:txBody>
          <a:bodyPr/>
          <a:lstStyle/>
          <a:p>
            <a:pPr marL="0" indent="0" algn="just">
              <a:buNone/>
            </a:pPr>
            <a:r>
              <a:rPr lang="pl-PL" sz="1600" dirty="0" err="1">
                <a:solidFill>
                  <a:srgbClr val="005023"/>
                </a:solidFill>
              </a:rPr>
              <a:t>eUpoważnienia</a:t>
            </a:r>
            <a:r>
              <a:rPr lang="pl-PL" sz="1600" dirty="0">
                <a:solidFill>
                  <a:srgbClr val="005023"/>
                </a:solidFill>
              </a:rPr>
              <a:t> – słownik Leśnik+</a:t>
            </a:r>
          </a:p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ED4E2C53-B6AE-B057-994E-7F91AF50D0E8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50C891F-8753-F749-1AC2-62D0A2023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1" y="1275605"/>
            <a:ext cx="2016224" cy="338437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E3C5B43-B7D6-CF0A-01A2-D5356EA46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152" y="1275605"/>
            <a:ext cx="2016224" cy="3384378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B8A1D2B0-91D5-61F9-A465-535359212EAF}"/>
              </a:ext>
            </a:extLst>
          </p:cNvPr>
          <p:cNvCxnSpPr>
            <a:cxnSpLocks/>
          </p:cNvCxnSpPr>
          <p:nvPr/>
        </p:nvCxnSpPr>
        <p:spPr>
          <a:xfrm>
            <a:off x="8172400" y="483518"/>
            <a:ext cx="971600" cy="0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619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377E9-B418-4307-2E04-00513AAB1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39B1E9-0F0B-FE0A-6E01-54F9181BC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195486"/>
            <a:ext cx="6264696" cy="592223"/>
          </a:xfrm>
        </p:spPr>
        <p:txBody>
          <a:bodyPr>
            <a:normAutofit/>
          </a:bodyPr>
          <a:lstStyle/>
          <a:p>
            <a:r>
              <a:rPr lang="pl-PL" sz="1800" dirty="0"/>
              <a:t>Elektroniczne dokumenty rozchodowe  </a:t>
            </a:r>
            <a:r>
              <a:rPr lang="pl-PL" sz="1800" dirty="0" err="1"/>
              <a:t>eUpoważnienia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6E4D839-E37B-4691-5FB0-580AA36038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9632" y="715702"/>
            <a:ext cx="6840760" cy="3476228"/>
          </a:xfrm>
          <a:noFill/>
        </p:spPr>
        <p:txBody>
          <a:bodyPr/>
          <a:lstStyle/>
          <a:p>
            <a:pPr marL="0" indent="0" algn="just">
              <a:buNone/>
            </a:pPr>
            <a:r>
              <a:rPr lang="pl-PL" sz="1600" b="1" dirty="0">
                <a:solidFill>
                  <a:srgbClr val="005023"/>
                </a:solidFill>
              </a:rPr>
              <a:t>Przewoźnik</a:t>
            </a:r>
            <a:r>
              <a:rPr lang="pl-PL" sz="1600" dirty="0">
                <a:solidFill>
                  <a:srgbClr val="005023"/>
                </a:solidFill>
              </a:rPr>
              <a:t> – jeden słownik w ramach PLD </a:t>
            </a:r>
          </a:p>
          <a:p>
            <a:pPr marL="0" indent="0" algn="just">
              <a:buNone/>
            </a:pPr>
            <a:r>
              <a:rPr lang="pl-PL" sz="1600" dirty="0">
                <a:solidFill>
                  <a:srgbClr val="005023"/>
                </a:solidFill>
              </a:rPr>
              <a:t>Nowe   2026                                                   Stare    2025 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58D96AC3-7D35-5C8F-0D14-27EFC0CE4AEE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DAF481F-BE84-7426-DA13-9CFFCAED8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419622"/>
            <a:ext cx="3312368" cy="2736304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2A6BCB02-E082-8B73-B8E1-36190AA35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1419622"/>
            <a:ext cx="3960440" cy="2736304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684D21EF-0376-0A01-2E98-1F3C87F7BA4A}"/>
              </a:ext>
            </a:extLst>
          </p:cNvPr>
          <p:cNvCxnSpPr>
            <a:cxnSpLocks/>
          </p:cNvCxnSpPr>
          <p:nvPr/>
        </p:nvCxnSpPr>
        <p:spPr>
          <a:xfrm flipV="1">
            <a:off x="8100392" y="496848"/>
            <a:ext cx="1043608" cy="3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767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7992D-0858-71BF-3382-B39E0DE03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C1509E-B681-A141-2AF2-1A8B44D65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163" y="123477"/>
            <a:ext cx="2880320" cy="592223"/>
          </a:xfrm>
        </p:spPr>
        <p:txBody>
          <a:bodyPr/>
          <a:lstStyle/>
          <a:p>
            <a:r>
              <a:rPr lang="pl-PL" sz="2000" dirty="0"/>
              <a:t>Pomiary z harwesterów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5AECBD6-7741-CF64-D773-C36595EC8F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03983" y="1869671"/>
            <a:ext cx="3240360" cy="1404156"/>
          </a:xfrm>
          <a:noFill/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>
                <a:solidFill>
                  <a:srgbClr val="005023"/>
                </a:solidFill>
              </a:rPr>
              <a:t>Maszyny</a:t>
            </a:r>
            <a:r>
              <a:rPr lang="pl-PL" dirty="0">
                <a:solidFill>
                  <a:srgbClr val="005023"/>
                </a:solidFill>
              </a:rPr>
              <a:t> </a:t>
            </a:r>
            <a:r>
              <a:rPr lang="pl-PL" b="1" dirty="0">
                <a:solidFill>
                  <a:srgbClr val="005023"/>
                </a:solidFill>
              </a:rPr>
              <a:t>wielooperacyjne</a:t>
            </a:r>
            <a:r>
              <a:rPr lang="pl-PL" dirty="0">
                <a:solidFill>
                  <a:srgbClr val="005023"/>
                </a:solidFill>
              </a:rPr>
              <a:t>,    są wyposażone w różne systemy pomiarowe, które gromadzą dane i mogą je wymieniać z systemami zewnętrznymi.</a:t>
            </a:r>
          </a:p>
          <a:p>
            <a:pPr marL="0" indent="0" algn="just">
              <a:buNone/>
            </a:pP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83DBBEF-AE26-D836-CB44-D5DED69DD75A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BB0AAB4-FF80-9674-66BB-87EE134BAB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8" t="1860" r="5634" b="5015"/>
          <a:stretch>
            <a:fillRect/>
          </a:stretch>
        </p:blipFill>
        <p:spPr>
          <a:xfrm>
            <a:off x="4211452" y="768721"/>
            <a:ext cx="4752528" cy="3606057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80465E2-37BE-3B23-74F5-C334197C93B1}"/>
              </a:ext>
            </a:extLst>
          </p:cNvPr>
          <p:cNvSpPr txBox="1"/>
          <p:nvPr/>
        </p:nvSpPr>
        <p:spPr>
          <a:xfrm>
            <a:off x="4155951" y="4299942"/>
            <a:ext cx="511256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>
                <a:solidFill>
                  <a:srgbClr val="005023"/>
                </a:solidFill>
              </a:rPr>
              <a:t>Przykład:</a:t>
            </a:r>
          </a:p>
          <a:p>
            <a:r>
              <a:rPr lang="pl-PL" sz="1100" dirty="0">
                <a:solidFill>
                  <a:srgbClr val="005023"/>
                </a:solidFill>
              </a:rPr>
              <a:t>Opracowanym i utrzymywanym przez </a:t>
            </a:r>
            <a:r>
              <a:rPr lang="pl-PL" sz="1100" dirty="0" err="1">
                <a:solidFill>
                  <a:srgbClr val="005023"/>
                </a:solidFill>
              </a:rPr>
              <a:t>Skogforsk</a:t>
            </a:r>
            <a:r>
              <a:rPr lang="pl-PL" sz="1100" dirty="0">
                <a:solidFill>
                  <a:srgbClr val="005023"/>
                </a:solidFill>
              </a:rPr>
              <a:t> (Instytut Badań Leśnych Szwecji) standard StandForD</a:t>
            </a:r>
            <a:r>
              <a:rPr lang="pl-PL" sz="1100" baseline="-25000" dirty="0">
                <a:solidFill>
                  <a:srgbClr val="005023"/>
                </a:solidFill>
              </a:rPr>
              <a:t>2010</a:t>
            </a:r>
            <a:r>
              <a:rPr lang="pl-PL" sz="1100" dirty="0">
                <a:solidFill>
                  <a:srgbClr val="005023"/>
                </a:solidFill>
              </a:rPr>
              <a:t> (Standard for </a:t>
            </a:r>
            <a:r>
              <a:rPr lang="pl-PL" sz="1100" dirty="0" err="1">
                <a:solidFill>
                  <a:srgbClr val="005023"/>
                </a:solidFill>
              </a:rPr>
              <a:t>Forest</a:t>
            </a:r>
            <a:r>
              <a:rPr lang="pl-PL" sz="1100" dirty="0">
                <a:solidFill>
                  <a:srgbClr val="005023"/>
                </a:solidFill>
              </a:rPr>
              <a:t> </a:t>
            </a:r>
            <a:r>
              <a:rPr lang="pl-PL" sz="1100" dirty="0" err="1">
                <a:solidFill>
                  <a:srgbClr val="005023"/>
                </a:solidFill>
              </a:rPr>
              <a:t>machine</a:t>
            </a:r>
            <a:r>
              <a:rPr lang="pl-PL" sz="1100" dirty="0">
                <a:solidFill>
                  <a:srgbClr val="005023"/>
                </a:solidFill>
              </a:rPr>
              <a:t> Data and </a:t>
            </a:r>
            <a:r>
              <a:rPr lang="pl-PL" sz="1100" dirty="0" err="1">
                <a:solidFill>
                  <a:srgbClr val="005023"/>
                </a:solidFill>
              </a:rPr>
              <a:t>Communication</a:t>
            </a:r>
            <a:r>
              <a:rPr lang="pl-PL" sz="1100" dirty="0">
                <a:solidFill>
                  <a:srgbClr val="005023"/>
                </a:solidFill>
              </a:rPr>
              <a:t> </a:t>
            </a:r>
            <a:r>
              <a:rPr lang="pl-PL" sz="1100" u="sng" dirty="0">
                <a:solidFill>
                  <a:srgbClr val="00502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https://www.skogforsk.se/english/projects/stanford/</a:t>
            </a:r>
            <a:r>
              <a:rPr lang="pl-PL" sz="1100" dirty="0">
                <a:solidFill>
                  <a:srgbClr val="005023"/>
                </a:solidFill>
              </a:rPr>
              <a:t>).</a:t>
            </a:r>
          </a:p>
          <a:p>
            <a:endParaRPr lang="pl-PL" sz="1100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478352D-224E-FF81-03F9-EFB164F52F70}"/>
              </a:ext>
            </a:extLst>
          </p:cNvPr>
          <p:cNvCxnSpPr>
            <a:cxnSpLocks/>
          </p:cNvCxnSpPr>
          <p:nvPr/>
        </p:nvCxnSpPr>
        <p:spPr>
          <a:xfrm flipV="1">
            <a:off x="5364088" y="419587"/>
            <a:ext cx="3779912" cy="1"/>
          </a:xfrm>
          <a:prstGeom prst="line">
            <a:avLst/>
          </a:prstGeom>
          <a:ln>
            <a:solidFill>
              <a:srgbClr val="CDB35A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008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5D951-7E0C-B359-D459-9CAA1F7CC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1D561A-BCFB-74D0-A91A-EA56B7E1C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195486"/>
            <a:ext cx="5040560" cy="592223"/>
          </a:xfrm>
        </p:spPr>
        <p:txBody>
          <a:bodyPr/>
          <a:lstStyle/>
          <a:p>
            <a:r>
              <a:rPr lang="pl-PL" sz="2000" dirty="0"/>
              <a:t> Pomiary z harwesterów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9F5C789-2EFF-FD2B-A3D2-E4197C7126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82" y="789552"/>
            <a:ext cx="6840760" cy="3798422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200" b="1" dirty="0">
                <a:solidFill>
                  <a:srgbClr val="005023"/>
                </a:solidFill>
              </a:rPr>
              <a:t>Uwarunkowania i możliwe techniczne wykorzystania pomiarów z maszyn w LP:</a:t>
            </a:r>
          </a:p>
          <a:p>
            <a:r>
              <a:rPr lang="pl-PL" sz="1200" dirty="0">
                <a:solidFill>
                  <a:srgbClr val="005023"/>
                </a:solidFill>
              </a:rPr>
              <a:t>wielość marek i modeli harwesterów/</a:t>
            </a:r>
            <a:r>
              <a:rPr lang="pl-PL" sz="1200" dirty="0" err="1">
                <a:solidFill>
                  <a:srgbClr val="005023"/>
                </a:solidFill>
              </a:rPr>
              <a:t>forwarderów</a:t>
            </a:r>
            <a:r>
              <a:rPr lang="pl-PL" sz="1200" dirty="0">
                <a:solidFill>
                  <a:srgbClr val="005023"/>
                </a:solidFill>
              </a:rPr>
              <a:t> pracujących w LP, a co za tym idzie wielość wersji oprogramowania (rynek usług), wymaga określenia jednego standardu wymiany danych np. standard StandForD</a:t>
            </a:r>
            <a:r>
              <a:rPr lang="pl-PL" sz="1200" baseline="-25000" dirty="0">
                <a:solidFill>
                  <a:srgbClr val="005023"/>
                </a:solidFill>
              </a:rPr>
              <a:t>2010,</a:t>
            </a:r>
            <a:endParaRPr lang="pl-PL" sz="1200" dirty="0">
              <a:solidFill>
                <a:srgbClr val="005023"/>
              </a:solidFill>
            </a:endParaRPr>
          </a:p>
          <a:p>
            <a:r>
              <a:rPr lang="pl-PL" sz="1200" dirty="0">
                <a:solidFill>
                  <a:srgbClr val="005023"/>
                </a:solidFill>
              </a:rPr>
              <a:t>uznanie pomiarów sekcyjnych wykonywanych przez głowicę za równoprawne z innymi, aktualnie dopuszczonymi metodami pomiaru,</a:t>
            </a:r>
          </a:p>
          <a:p>
            <a:pPr lvl="0"/>
            <a:r>
              <a:rPr lang="pl-PL" sz="1200" dirty="0">
                <a:solidFill>
                  <a:srgbClr val="005023"/>
                </a:solidFill>
              </a:rPr>
              <a:t>określenie dopuszczonego algorytmu wyliczania objętości drewna na podstawie danych dostępnych z maszyn,</a:t>
            </a:r>
          </a:p>
          <a:p>
            <a:pPr lvl="0"/>
            <a:r>
              <a:rPr lang="pl-PL" sz="1200" dirty="0">
                <a:solidFill>
                  <a:srgbClr val="005023"/>
                </a:solidFill>
              </a:rPr>
              <a:t>zdefiniowanie dopuszczalnego błędu pomiarowego, procedury kontrolne,</a:t>
            </a:r>
          </a:p>
          <a:p>
            <a:pPr lvl="0"/>
            <a:r>
              <a:rPr lang="pl-PL" sz="1200" dirty="0">
                <a:solidFill>
                  <a:srgbClr val="005023"/>
                </a:solidFill>
              </a:rPr>
              <a:t>opracowanie systemu certyfikacji głowic tnących oraz systemów komputerowych maszyn,</a:t>
            </a:r>
          </a:p>
          <a:p>
            <a:r>
              <a:rPr lang="pl-PL" sz="1200" dirty="0">
                <a:solidFill>
                  <a:srgbClr val="005023"/>
                </a:solidFill>
              </a:rPr>
              <a:t>określone procedury kalibracji głowic harwestera, które musiałyby być dokumentowane i dostępne do wglądu dla zainteresowanych stron,</a:t>
            </a:r>
          </a:p>
          <a:p>
            <a:r>
              <a:rPr lang="pl-PL" sz="1200" dirty="0">
                <a:solidFill>
                  <a:srgbClr val="005023"/>
                </a:solidFill>
              </a:rPr>
              <a:t>stworzenie interfejsów wymiany danych (np. w standardzie StanForD</a:t>
            </a:r>
            <a:r>
              <a:rPr lang="pl-PL" sz="1200" baseline="-25000" dirty="0">
                <a:solidFill>
                  <a:srgbClr val="005023"/>
                </a:solidFill>
              </a:rPr>
              <a:t>2010</a:t>
            </a:r>
            <a:r>
              <a:rPr lang="pl-PL" sz="1200" dirty="0">
                <a:solidFill>
                  <a:srgbClr val="005023"/>
                </a:solidFill>
              </a:rPr>
              <a:t>), które pozwolą na import danych z maszyn bezpośrednio systemu centralnego LP. Cel ten mógłby zostać osiągnięty poprzez: </a:t>
            </a:r>
          </a:p>
          <a:p>
            <a:pPr lvl="1"/>
            <a:r>
              <a:rPr lang="pl-PL" sz="1200" dirty="0">
                <a:solidFill>
                  <a:srgbClr val="005023"/>
                </a:solidFill>
              </a:rPr>
              <a:t>budowę mobilnej aplikacji klienckiej (do rozważenia jest ew. wykorzystanie przyszłej aplikacji </a:t>
            </a:r>
            <a:r>
              <a:rPr lang="pl-PL" sz="1200" i="1" dirty="0">
                <a:solidFill>
                  <a:srgbClr val="005023"/>
                </a:solidFill>
              </a:rPr>
              <a:t>Portal ZUL</a:t>
            </a:r>
            <a:r>
              <a:rPr lang="pl-PL" sz="1200" dirty="0">
                <a:solidFill>
                  <a:srgbClr val="005023"/>
                </a:solidFill>
              </a:rPr>
              <a:t> – aktualnie moduł ten jest w fazie projektowej w ZILP), którą posiadałby przy sobie operator </a:t>
            </a:r>
            <a:r>
              <a:rPr lang="pl-PL" sz="1200" dirty="0" err="1">
                <a:solidFill>
                  <a:srgbClr val="005023"/>
                </a:solidFill>
              </a:rPr>
              <a:t>forwardera</a:t>
            </a:r>
            <a:r>
              <a:rPr lang="pl-PL" sz="1200" dirty="0">
                <a:solidFill>
                  <a:srgbClr val="005023"/>
                </a:solidFill>
              </a:rPr>
              <a:t>.</a:t>
            </a:r>
          </a:p>
          <a:p>
            <a:pPr marL="0" lvl="0" indent="0">
              <a:buNone/>
            </a:pPr>
            <a:endParaRPr lang="pl-PL" sz="1200" dirty="0">
              <a:solidFill>
                <a:srgbClr val="005023"/>
              </a:solidFill>
            </a:endParaRPr>
          </a:p>
          <a:p>
            <a:endParaRPr lang="pl-PL" sz="1200" dirty="0">
              <a:solidFill>
                <a:srgbClr val="005023"/>
              </a:solidFill>
            </a:endParaRPr>
          </a:p>
          <a:p>
            <a:pPr lvl="0"/>
            <a:endParaRPr lang="pl-PL" sz="1200" dirty="0">
              <a:solidFill>
                <a:srgbClr val="005023"/>
              </a:solidFill>
            </a:endParaRPr>
          </a:p>
          <a:p>
            <a:endParaRPr lang="pl-PL" sz="1200" dirty="0">
              <a:solidFill>
                <a:srgbClr val="005023"/>
              </a:solidFill>
            </a:endParaRPr>
          </a:p>
          <a:p>
            <a:pPr marL="0" indent="0">
              <a:buNone/>
            </a:pPr>
            <a:r>
              <a:rPr lang="pl-PL" sz="1200" dirty="0"/>
              <a:t> </a:t>
            </a:r>
          </a:p>
          <a:p>
            <a:pPr marL="0" indent="0" algn="just">
              <a:buNone/>
            </a:pPr>
            <a:endParaRPr lang="pl-PL" sz="12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4887DEC1-2531-7E44-05AF-CD22322677B6}"/>
              </a:ext>
            </a:extLst>
          </p:cNvPr>
          <p:cNvSpPr/>
          <p:nvPr/>
        </p:nvSpPr>
        <p:spPr>
          <a:xfrm>
            <a:off x="8100392" y="123478"/>
            <a:ext cx="936104" cy="59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0780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0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 descr="Obraz zawierający drzewo, trawa, zewnętrzne, roślina&#10;&#10;Opis wygenerowany automatycznie">
            <a:extLst>
              <a:ext uri="{FF2B5EF4-FFF2-40B4-BE49-F238E27FC236}">
                <a16:creationId xmlns:a16="http://schemas.microsoft.com/office/drawing/2014/main" id="{147E6C45-05CD-9F1B-9EC5-B595A875BA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1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35" t="14808" r="1084" b="8054"/>
          <a:stretch/>
        </p:blipFill>
        <p:spPr>
          <a:xfrm>
            <a:off x="-2418" y="-12476"/>
            <a:ext cx="9146418" cy="5155976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AA9BA2A-6C36-4C13-AD84-5170EF341C3F}"/>
              </a:ext>
            </a:extLst>
          </p:cNvPr>
          <p:cNvSpPr txBox="1"/>
          <p:nvPr/>
        </p:nvSpPr>
        <p:spPr>
          <a:xfrm>
            <a:off x="3995936" y="2139702"/>
            <a:ext cx="482453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Dziękuję za uwagę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222F072-7819-C827-DCDF-91A126651591}"/>
              </a:ext>
            </a:extLst>
          </p:cNvPr>
          <p:cNvSpPr txBox="1"/>
          <p:nvPr/>
        </p:nvSpPr>
        <p:spPr>
          <a:xfrm>
            <a:off x="532675" y="483518"/>
            <a:ext cx="166306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1200" dirty="0">
              <a:solidFill>
                <a:schemeClr val="bg1"/>
              </a:solidFill>
            </a:endParaRP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974139B5-8E83-9D81-CBFC-4525C2CFB1D5}"/>
              </a:ext>
            </a:extLst>
          </p:cNvPr>
          <p:cNvSpPr/>
          <p:nvPr/>
        </p:nvSpPr>
        <p:spPr>
          <a:xfrm>
            <a:off x="249408" y="267493"/>
            <a:ext cx="3192706" cy="4464497"/>
          </a:xfrm>
          <a:prstGeom prst="roundRect">
            <a:avLst>
              <a:gd name="adj" fmla="val 3230"/>
            </a:avLst>
          </a:prstGeom>
          <a:noFill/>
          <a:ln w="22225">
            <a:solidFill>
              <a:srgbClr val="CDB35A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88CE787B-3258-D9CB-F8A9-ABA635833D41}"/>
              </a:ext>
            </a:extLst>
          </p:cNvPr>
          <p:cNvSpPr txBox="1">
            <a:spLocks/>
          </p:cNvSpPr>
          <p:nvPr/>
        </p:nvSpPr>
        <p:spPr>
          <a:xfrm>
            <a:off x="391041" y="1707654"/>
            <a:ext cx="2740799" cy="2808312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>
            <a:lvl1pPr marL="342878" indent="-342878" algn="l" defTabSz="9143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1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03" indent="-285733" algn="l" defTabSz="9143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7" indent="-228585" algn="l" defTabSz="9143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3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98" indent="-228585" algn="l" defTabSz="9143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68" indent="-228585" algn="l" defTabSz="9143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39" indent="-228585" algn="l" defTabSz="9143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10" indent="-228585" algn="l" defTabSz="9143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81" indent="-228585" algn="l" defTabSz="9143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51" indent="-228585" algn="l" defTabSz="9143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endParaRPr lang="pl-P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endParaRPr lang="pl-P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pl-P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Maciej Włodarczak</a:t>
            </a: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pl-P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Zastępca nadleśniczego </a:t>
            </a:r>
            <a:r>
              <a:rPr lang="pl-P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nadl</a:t>
            </a:r>
            <a:r>
              <a:rPr lang="pl-P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Konstantynowo </a:t>
            </a: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pl-P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Zespół zadaniowy ds. aplikacji mobilnych </a:t>
            </a:r>
            <a:r>
              <a:rPr lang="pl-PL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informatyzacji </a:t>
            </a:r>
            <a:r>
              <a:rPr lang="pl-P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stanowiska leśniczego przy DGLP</a:t>
            </a: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endParaRPr lang="pl-P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81741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gi xmlns="b8ad9e2a-f15e-4cea-99fc-a9767dfa581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BA890D47B4F9944BE81BFA24173F6BA" ma:contentTypeVersion="1" ma:contentTypeDescription="Utwórz nowy dokument." ma:contentTypeScope="" ma:versionID="261f7b351e3b2e14f627302025769fb4">
  <xsd:schema xmlns:xsd="http://www.w3.org/2001/XMLSchema" xmlns:xs="http://www.w3.org/2001/XMLSchema" xmlns:p="http://schemas.microsoft.com/office/2006/metadata/properties" xmlns:ns2="b8ad9e2a-f15e-4cea-99fc-a9767dfa5810" targetNamespace="http://schemas.microsoft.com/office/2006/metadata/properties" ma:root="true" ma:fieldsID="3d5eadea69c8e130c53f6f5c1535ad33" ns2:_="">
    <xsd:import namespace="b8ad9e2a-f15e-4cea-99fc-a9767dfa5810"/>
    <xsd:element name="properties">
      <xsd:complexType>
        <xsd:sequence>
          <xsd:element name="documentManagement">
            <xsd:complexType>
              <xsd:all>
                <xsd:element ref="ns2:Tagi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ad9e2a-f15e-4cea-99fc-a9767dfa5810" elementFormDefault="qualified">
    <xsd:import namespace="http://schemas.microsoft.com/office/2006/documentManagement/types"/>
    <xsd:import namespace="http://schemas.microsoft.com/office/infopath/2007/PartnerControls"/>
    <xsd:element name="Tagi" ma:index="8" nillable="true" ma:displayName="Tagi" ma:internalName="Tagi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A7CDFB-4501-45E4-B621-67F4B5D7357B}">
  <ds:schemaRefs>
    <ds:schemaRef ds:uri="http://schemas.microsoft.com/office/2006/metadata/properties"/>
    <ds:schemaRef ds:uri="http://schemas.microsoft.com/office/infopath/2007/PartnerControls"/>
    <ds:schemaRef ds:uri="b8ad9e2a-f15e-4cea-99fc-a9767dfa5810"/>
  </ds:schemaRefs>
</ds:datastoreItem>
</file>

<file path=customXml/itemProps2.xml><?xml version="1.0" encoding="utf-8"?>
<ds:datastoreItem xmlns:ds="http://schemas.openxmlformats.org/officeDocument/2006/customXml" ds:itemID="{00062362-8368-4EB2-851F-56FA3C0AA3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D59CFC-2F02-40B0-BDDC-6FCA586DC2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ad9e2a-f15e-4cea-99fc-a9767dfa58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7625</TotalTime>
  <Words>1389</Words>
  <Application>Microsoft Office PowerPoint</Application>
  <PresentationFormat>Pokaz na ekranie (16:9)</PresentationFormat>
  <Paragraphs>152</Paragraphs>
  <Slides>28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1" baseType="lpstr">
      <vt:lpstr>Arial</vt:lpstr>
      <vt:lpstr>Calibri</vt:lpstr>
      <vt:lpstr>Motyw pakietu Office</vt:lpstr>
      <vt:lpstr>Prezentacja programu PowerPoint</vt:lpstr>
      <vt:lpstr>Prezentacja programu PowerPoint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</vt:lpstr>
      <vt:lpstr>Elektroniczne dokumenty rozchodowe  eUpoważnienia</vt:lpstr>
      <vt:lpstr> Elektroniczne dokumenty rozchodowe eUpoważnienia</vt:lpstr>
      <vt:lpstr> Elektroniczne dokumenty rozchodowe  eUpoważnienia</vt:lpstr>
      <vt:lpstr>Elektroniczne dokumenty rozchodowe  eUpoważnienia</vt:lpstr>
      <vt:lpstr> Elektroniczne dokumenty rozchodowe  eUpoważnienia</vt:lpstr>
      <vt:lpstr>Elektroniczne dokumenty rozchodowe  eUpoważnienia</vt:lpstr>
      <vt:lpstr>Elektroniczne dokumenty rozchodowe  eUpoważnienia</vt:lpstr>
      <vt:lpstr>  Elektroniczne dokumenty rozchodowe  eUpoważnienia</vt:lpstr>
      <vt:lpstr>Elektroniczne dokumenty rozchodowe  eUpoważnienia</vt:lpstr>
      <vt:lpstr>Pomiary z harwesterów</vt:lpstr>
      <vt:lpstr> Pomiary z harwesterów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M_USER</dc:creator>
  <cp:lastModifiedBy>Włodarczak Maciej</cp:lastModifiedBy>
  <cp:revision>247</cp:revision>
  <dcterms:created xsi:type="dcterms:W3CDTF">2016-09-09T09:29:50Z</dcterms:created>
  <dcterms:modified xsi:type="dcterms:W3CDTF">2026-09-09T14:57:54Z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0x0101001BA890D47B4F9944BE81BFA24173F6BA</vt:lpwstr>
  </property>
</Properties>
</file>